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3" r:id="rId2"/>
  </p:sldIdLst>
  <p:sldSz cx="6858000" cy="9906000" type="A4"/>
  <p:notesSz cx="6797675" cy="9926638"/>
  <p:defaultTextStyle>
    <a:defPPr>
      <a:defRPr lang="ja-JP"/>
    </a:defPPr>
    <a:lvl1pPr marL="0" algn="l" defTabSz="957838" rtl="0" eaLnBrk="1" latinLnBrk="0" hangingPunct="1">
      <a:defRPr kumimoji="1" sz="1900" kern="1200">
        <a:solidFill>
          <a:schemeClr val="tx1"/>
        </a:solidFill>
        <a:latin typeface="+mn-lt"/>
        <a:ea typeface="+mn-ea"/>
        <a:cs typeface="+mn-cs"/>
      </a:defRPr>
    </a:lvl1pPr>
    <a:lvl2pPr marL="478919" algn="l" defTabSz="957838" rtl="0" eaLnBrk="1" latinLnBrk="0" hangingPunct="1">
      <a:defRPr kumimoji="1" sz="1900" kern="1200">
        <a:solidFill>
          <a:schemeClr val="tx1"/>
        </a:solidFill>
        <a:latin typeface="+mn-lt"/>
        <a:ea typeface="+mn-ea"/>
        <a:cs typeface="+mn-cs"/>
      </a:defRPr>
    </a:lvl2pPr>
    <a:lvl3pPr marL="957838" algn="l" defTabSz="957838" rtl="0" eaLnBrk="1" latinLnBrk="0" hangingPunct="1">
      <a:defRPr kumimoji="1" sz="1900" kern="1200">
        <a:solidFill>
          <a:schemeClr val="tx1"/>
        </a:solidFill>
        <a:latin typeface="+mn-lt"/>
        <a:ea typeface="+mn-ea"/>
        <a:cs typeface="+mn-cs"/>
      </a:defRPr>
    </a:lvl3pPr>
    <a:lvl4pPr marL="1436757" algn="l" defTabSz="957838" rtl="0" eaLnBrk="1" latinLnBrk="0" hangingPunct="1">
      <a:defRPr kumimoji="1" sz="1900" kern="1200">
        <a:solidFill>
          <a:schemeClr val="tx1"/>
        </a:solidFill>
        <a:latin typeface="+mn-lt"/>
        <a:ea typeface="+mn-ea"/>
        <a:cs typeface="+mn-cs"/>
      </a:defRPr>
    </a:lvl4pPr>
    <a:lvl5pPr marL="1915677" algn="l" defTabSz="957838" rtl="0" eaLnBrk="1" latinLnBrk="0" hangingPunct="1">
      <a:defRPr kumimoji="1" sz="1900" kern="1200">
        <a:solidFill>
          <a:schemeClr val="tx1"/>
        </a:solidFill>
        <a:latin typeface="+mn-lt"/>
        <a:ea typeface="+mn-ea"/>
        <a:cs typeface="+mn-cs"/>
      </a:defRPr>
    </a:lvl5pPr>
    <a:lvl6pPr marL="2394596" algn="l" defTabSz="957838" rtl="0" eaLnBrk="1" latinLnBrk="0" hangingPunct="1">
      <a:defRPr kumimoji="1" sz="1900" kern="1200">
        <a:solidFill>
          <a:schemeClr val="tx1"/>
        </a:solidFill>
        <a:latin typeface="+mn-lt"/>
        <a:ea typeface="+mn-ea"/>
        <a:cs typeface="+mn-cs"/>
      </a:defRPr>
    </a:lvl6pPr>
    <a:lvl7pPr marL="2873515" algn="l" defTabSz="957838" rtl="0" eaLnBrk="1" latinLnBrk="0" hangingPunct="1">
      <a:defRPr kumimoji="1" sz="1900" kern="1200">
        <a:solidFill>
          <a:schemeClr val="tx1"/>
        </a:solidFill>
        <a:latin typeface="+mn-lt"/>
        <a:ea typeface="+mn-ea"/>
        <a:cs typeface="+mn-cs"/>
      </a:defRPr>
    </a:lvl7pPr>
    <a:lvl8pPr marL="3352434" algn="l" defTabSz="957838" rtl="0" eaLnBrk="1" latinLnBrk="0" hangingPunct="1">
      <a:defRPr kumimoji="1" sz="1900" kern="1200">
        <a:solidFill>
          <a:schemeClr val="tx1"/>
        </a:solidFill>
        <a:latin typeface="+mn-lt"/>
        <a:ea typeface="+mn-ea"/>
        <a:cs typeface="+mn-cs"/>
      </a:defRPr>
    </a:lvl8pPr>
    <a:lvl9pPr marL="3831353" algn="l" defTabSz="957838"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17375E"/>
    <a:srgbClr val="8EB4E3"/>
    <a:srgbClr val="D4E9F3"/>
    <a:srgbClr val="FFD9DC"/>
    <a:srgbClr val="0066FF"/>
    <a:srgbClr val="FFEFF0"/>
    <a:srgbClr val="E60010"/>
    <a:srgbClr val="231815"/>
    <a:srgbClr val="D6C8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023" autoAdjust="0"/>
    <p:restoredTop sz="90564" autoAdjust="0"/>
  </p:normalViewPr>
  <p:slideViewPr>
    <p:cSldViewPr>
      <p:cViewPr varScale="1">
        <p:scale>
          <a:sx n="72" d="100"/>
          <a:sy n="72" d="100"/>
        </p:scale>
        <p:origin x="2016" y="5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247" cy="496732"/>
          </a:xfrm>
          <a:prstGeom prst="rect">
            <a:avLst/>
          </a:prstGeom>
        </p:spPr>
        <p:txBody>
          <a:bodyPr vert="horz" lIns="92108" tIns="46054" rIns="92108" bIns="4605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826" y="0"/>
            <a:ext cx="2946246" cy="496732"/>
          </a:xfrm>
          <a:prstGeom prst="rect">
            <a:avLst/>
          </a:prstGeom>
        </p:spPr>
        <p:txBody>
          <a:bodyPr vert="horz" lIns="92108" tIns="46054" rIns="92108" bIns="46054" rtlCol="0"/>
          <a:lstStyle>
            <a:lvl1pPr algn="r">
              <a:defRPr sz="1200"/>
            </a:lvl1pPr>
          </a:lstStyle>
          <a:p>
            <a:fld id="{C1E6F8B2-7797-4E7E-9FB1-399500C62DC8}" type="datetimeFigureOut">
              <a:rPr kumimoji="1" lang="ja-JP" altLang="en-US" smtClean="0"/>
              <a:t>2024/5/13</a:t>
            </a:fld>
            <a:endParaRPr kumimoji="1" lang="ja-JP" altLang="en-US"/>
          </a:p>
        </p:txBody>
      </p:sp>
      <p:sp>
        <p:nvSpPr>
          <p:cNvPr id="4" name="スライド イメージ プレースホルダー 3"/>
          <p:cNvSpPr>
            <a:spLocks noGrp="1" noRot="1" noChangeAspect="1"/>
          </p:cNvSpPr>
          <p:nvPr>
            <p:ph type="sldImg" idx="2"/>
          </p:nvPr>
        </p:nvSpPr>
        <p:spPr>
          <a:xfrm>
            <a:off x="2109788" y="744538"/>
            <a:ext cx="2578100" cy="3722687"/>
          </a:xfrm>
          <a:prstGeom prst="rect">
            <a:avLst/>
          </a:prstGeom>
          <a:noFill/>
          <a:ln w="12700">
            <a:solidFill>
              <a:prstClr val="black"/>
            </a:solidFill>
          </a:ln>
        </p:spPr>
        <p:txBody>
          <a:bodyPr vert="horz" lIns="92108" tIns="46054" rIns="92108" bIns="46054" rtlCol="0" anchor="ctr"/>
          <a:lstStyle/>
          <a:p>
            <a:endParaRPr lang="ja-JP" altLang="en-US"/>
          </a:p>
        </p:txBody>
      </p:sp>
      <p:sp>
        <p:nvSpPr>
          <p:cNvPr id="5" name="ノート プレースホルダー 4"/>
          <p:cNvSpPr>
            <a:spLocks noGrp="1"/>
          </p:cNvSpPr>
          <p:nvPr>
            <p:ph type="body" sz="quarter" idx="3"/>
          </p:nvPr>
        </p:nvSpPr>
        <p:spPr>
          <a:xfrm>
            <a:off x="679288" y="4714953"/>
            <a:ext cx="5439101" cy="4467387"/>
          </a:xfrm>
          <a:prstGeom prst="rect">
            <a:avLst/>
          </a:prstGeom>
        </p:spPr>
        <p:txBody>
          <a:bodyPr vert="horz" lIns="92108" tIns="46054" rIns="92108" bIns="4605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309"/>
            <a:ext cx="2946247" cy="496731"/>
          </a:xfrm>
          <a:prstGeom prst="rect">
            <a:avLst/>
          </a:prstGeom>
        </p:spPr>
        <p:txBody>
          <a:bodyPr vert="horz" lIns="92108" tIns="46054" rIns="92108" bIns="4605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826" y="9428309"/>
            <a:ext cx="2946246" cy="496731"/>
          </a:xfrm>
          <a:prstGeom prst="rect">
            <a:avLst/>
          </a:prstGeom>
        </p:spPr>
        <p:txBody>
          <a:bodyPr vert="horz" lIns="92108" tIns="46054" rIns="92108" bIns="46054" rtlCol="0" anchor="b"/>
          <a:lstStyle>
            <a:lvl1pPr algn="r">
              <a:defRPr sz="1200"/>
            </a:lvl1pPr>
          </a:lstStyle>
          <a:p>
            <a:fld id="{0B1D6166-AA01-4F3C-88D4-5AA430AC6836}" type="slidenum">
              <a:rPr kumimoji="1" lang="ja-JP" altLang="en-US" smtClean="0"/>
              <a:t>‹#›</a:t>
            </a:fld>
            <a:endParaRPr kumimoji="1" lang="ja-JP" altLang="en-US"/>
          </a:p>
        </p:txBody>
      </p:sp>
    </p:spTree>
    <p:extLst>
      <p:ext uri="{BB962C8B-B14F-4D97-AF65-F5344CB8AC3E}">
        <p14:creationId xmlns:p14="http://schemas.microsoft.com/office/powerpoint/2010/main" val="32060384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B1D6166-AA01-4F3C-88D4-5AA430AC6836}" type="slidenum">
              <a:rPr kumimoji="1" lang="ja-JP" altLang="en-US" smtClean="0"/>
              <a:t>1</a:t>
            </a:fld>
            <a:endParaRPr kumimoji="1" lang="ja-JP" altLang="en-US"/>
          </a:p>
        </p:txBody>
      </p:sp>
    </p:spTree>
    <p:extLst>
      <p:ext uri="{BB962C8B-B14F-4D97-AF65-F5344CB8AC3E}">
        <p14:creationId xmlns:p14="http://schemas.microsoft.com/office/powerpoint/2010/main" val="544952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33D24AF8-9A34-4F8A-A30E-F7701102DB13}"/>
              </a:ext>
            </a:extLst>
          </p:cNvPr>
          <p:cNvSpPr/>
          <p:nvPr userDrawn="1"/>
        </p:nvSpPr>
        <p:spPr>
          <a:xfrm>
            <a:off x="-1096" y="2504728"/>
            <a:ext cx="6873798" cy="634870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HGPｺﾞｼｯｸM" panose="020B0600000000000000" pitchFamily="50" charset="-128"/>
                <a:ea typeface="HGPｺﾞｼｯｸM" panose="020B0600000000000000" pitchFamily="50" charset="-128"/>
              </a:rPr>
              <a:t>う</a:t>
            </a:r>
          </a:p>
        </p:txBody>
      </p:sp>
      <p:sp>
        <p:nvSpPr>
          <p:cNvPr id="5" name="正方形/長方形 4">
            <a:extLst>
              <a:ext uri="{FF2B5EF4-FFF2-40B4-BE49-F238E27FC236}">
                <a16:creationId xmlns:a16="http://schemas.microsoft.com/office/drawing/2014/main" id="{99B7BD61-ACBB-4010-9453-601BD3FE3946}"/>
              </a:ext>
            </a:extLst>
          </p:cNvPr>
          <p:cNvSpPr/>
          <p:nvPr userDrawn="1"/>
        </p:nvSpPr>
        <p:spPr>
          <a:xfrm>
            <a:off x="1" y="8853434"/>
            <a:ext cx="6859825" cy="1052566"/>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rtlCol="0" anchor="ctr"/>
          <a:lstStyle/>
          <a:p>
            <a:pPr algn="ctr"/>
            <a:endParaRPr kumimoji="1" lang="ja-JP" altLang="en-US" dirty="0">
              <a:latin typeface="HGPｺﾞｼｯｸM" panose="020B0600000000000000" pitchFamily="50" charset="-128"/>
              <a:ea typeface="HGPｺﾞｼｯｸM" panose="020B0600000000000000" pitchFamily="50" charset="-128"/>
              <a:cs typeface="メイリオ" panose="020B0604030504040204" pitchFamily="50" charset="-128"/>
            </a:endParaRPr>
          </a:p>
        </p:txBody>
      </p:sp>
      <p:sp>
        <p:nvSpPr>
          <p:cNvPr id="6" name="正方形/長方形 5">
            <a:extLst>
              <a:ext uri="{FF2B5EF4-FFF2-40B4-BE49-F238E27FC236}">
                <a16:creationId xmlns:a16="http://schemas.microsoft.com/office/drawing/2014/main" id="{75F71DD4-C130-42E7-9D03-0E27CFA70D0F}"/>
              </a:ext>
            </a:extLst>
          </p:cNvPr>
          <p:cNvSpPr/>
          <p:nvPr userDrawn="1"/>
        </p:nvSpPr>
        <p:spPr>
          <a:xfrm>
            <a:off x="-4183" y="516057"/>
            <a:ext cx="6859824" cy="141260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rtlCol="0" anchor="ctr"/>
          <a:lstStyle/>
          <a:p>
            <a:pPr algn="ctr"/>
            <a:endParaRPr kumimoji="1" lang="ja-JP" altLang="en-US" dirty="0">
              <a:latin typeface="HGSｺﾞｼｯｸE" panose="020B0900000000000000" pitchFamily="50" charset="-128"/>
              <a:ea typeface="HGSｺﾞｼｯｸE" panose="020B0900000000000000" pitchFamily="50" charset="-128"/>
              <a:cs typeface="メイリオ" panose="020B0604030504040204" pitchFamily="50" charset="-128"/>
            </a:endParaRPr>
          </a:p>
        </p:txBody>
      </p:sp>
      <p:cxnSp>
        <p:nvCxnSpPr>
          <p:cNvPr id="4" name="直線コネクタ 3">
            <a:extLst>
              <a:ext uri="{FF2B5EF4-FFF2-40B4-BE49-F238E27FC236}">
                <a16:creationId xmlns:a16="http://schemas.microsoft.com/office/drawing/2014/main" id="{92C57148-26E2-4251-8E47-0774B24F9680}"/>
              </a:ext>
            </a:extLst>
          </p:cNvPr>
          <p:cNvCxnSpPr/>
          <p:nvPr userDrawn="1"/>
        </p:nvCxnSpPr>
        <p:spPr>
          <a:xfrm>
            <a:off x="0" y="632520"/>
            <a:ext cx="687270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87EFF73E-AA70-4D39-859C-92DCFD8039D6}"/>
              </a:ext>
            </a:extLst>
          </p:cNvPr>
          <p:cNvCxnSpPr/>
          <p:nvPr userDrawn="1"/>
        </p:nvCxnSpPr>
        <p:spPr>
          <a:xfrm>
            <a:off x="0" y="1784648"/>
            <a:ext cx="687270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866537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2037532"/>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957838" rtl="0" eaLnBrk="1" latinLnBrk="0" hangingPunct="1">
        <a:spcBef>
          <a:spcPct val="0"/>
        </a:spcBef>
        <a:buNone/>
        <a:defRPr kumimoji="1" sz="4600" kern="1200">
          <a:solidFill>
            <a:schemeClr val="tx1"/>
          </a:solidFill>
          <a:latin typeface="+mj-lt"/>
          <a:ea typeface="+mj-ea"/>
          <a:cs typeface="+mj-cs"/>
        </a:defRPr>
      </a:lvl1pPr>
    </p:titleStyle>
    <p:bodyStyle>
      <a:lvl1pPr marL="359189" indent="-359189" algn="l" defTabSz="957838"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244" indent="-299324" algn="l" defTabSz="957838"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298" indent="-239460" algn="l" defTabSz="957838"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6217" indent="-239460" algn="l" defTabSz="95783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5136" indent="-239460" algn="l" defTabSz="95783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4055" indent="-239460" algn="l" defTabSz="95783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975" indent="-239460" algn="l" defTabSz="95783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894" indent="-239460" algn="l" defTabSz="95783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70813" indent="-239460" algn="l" defTabSz="95783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838" rtl="0" eaLnBrk="1" latinLnBrk="0" hangingPunct="1">
        <a:defRPr kumimoji="1" sz="1900" kern="1200">
          <a:solidFill>
            <a:schemeClr val="tx1"/>
          </a:solidFill>
          <a:latin typeface="+mn-lt"/>
          <a:ea typeface="+mn-ea"/>
          <a:cs typeface="+mn-cs"/>
        </a:defRPr>
      </a:lvl1pPr>
      <a:lvl2pPr marL="478919" algn="l" defTabSz="957838" rtl="0" eaLnBrk="1" latinLnBrk="0" hangingPunct="1">
        <a:defRPr kumimoji="1" sz="1900" kern="1200">
          <a:solidFill>
            <a:schemeClr val="tx1"/>
          </a:solidFill>
          <a:latin typeface="+mn-lt"/>
          <a:ea typeface="+mn-ea"/>
          <a:cs typeface="+mn-cs"/>
        </a:defRPr>
      </a:lvl2pPr>
      <a:lvl3pPr marL="957838" algn="l" defTabSz="957838" rtl="0" eaLnBrk="1" latinLnBrk="0" hangingPunct="1">
        <a:defRPr kumimoji="1" sz="1900" kern="1200">
          <a:solidFill>
            <a:schemeClr val="tx1"/>
          </a:solidFill>
          <a:latin typeface="+mn-lt"/>
          <a:ea typeface="+mn-ea"/>
          <a:cs typeface="+mn-cs"/>
        </a:defRPr>
      </a:lvl3pPr>
      <a:lvl4pPr marL="1436757" algn="l" defTabSz="957838" rtl="0" eaLnBrk="1" latinLnBrk="0" hangingPunct="1">
        <a:defRPr kumimoji="1" sz="1900" kern="1200">
          <a:solidFill>
            <a:schemeClr val="tx1"/>
          </a:solidFill>
          <a:latin typeface="+mn-lt"/>
          <a:ea typeface="+mn-ea"/>
          <a:cs typeface="+mn-cs"/>
        </a:defRPr>
      </a:lvl4pPr>
      <a:lvl5pPr marL="1915677" algn="l" defTabSz="957838" rtl="0" eaLnBrk="1" latinLnBrk="0" hangingPunct="1">
        <a:defRPr kumimoji="1" sz="1900" kern="1200">
          <a:solidFill>
            <a:schemeClr val="tx1"/>
          </a:solidFill>
          <a:latin typeface="+mn-lt"/>
          <a:ea typeface="+mn-ea"/>
          <a:cs typeface="+mn-cs"/>
        </a:defRPr>
      </a:lvl5pPr>
      <a:lvl6pPr marL="2394596" algn="l" defTabSz="957838" rtl="0" eaLnBrk="1" latinLnBrk="0" hangingPunct="1">
        <a:defRPr kumimoji="1" sz="1900" kern="1200">
          <a:solidFill>
            <a:schemeClr val="tx1"/>
          </a:solidFill>
          <a:latin typeface="+mn-lt"/>
          <a:ea typeface="+mn-ea"/>
          <a:cs typeface="+mn-cs"/>
        </a:defRPr>
      </a:lvl6pPr>
      <a:lvl7pPr marL="2873515" algn="l" defTabSz="957838" rtl="0" eaLnBrk="1" latinLnBrk="0" hangingPunct="1">
        <a:defRPr kumimoji="1" sz="1900" kern="1200">
          <a:solidFill>
            <a:schemeClr val="tx1"/>
          </a:solidFill>
          <a:latin typeface="+mn-lt"/>
          <a:ea typeface="+mn-ea"/>
          <a:cs typeface="+mn-cs"/>
        </a:defRPr>
      </a:lvl7pPr>
      <a:lvl8pPr marL="3352434" algn="l" defTabSz="957838" rtl="0" eaLnBrk="1" latinLnBrk="0" hangingPunct="1">
        <a:defRPr kumimoji="1" sz="1900" kern="1200">
          <a:solidFill>
            <a:schemeClr val="tx1"/>
          </a:solidFill>
          <a:latin typeface="+mn-lt"/>
          <a:ea typeface="+mn-ea"/>
          <a:cs typeface="+mn-cs"/>
        </a:defRPr>
      </a:lvl8pPr>
      <a:lvl9pPr marL="3831353" algn="l" defTabSz="957838"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テキスト ボックス 32"/>
          <p:cNvSpPr txBox="1"/>
          <p:nvPr/>
        </p:nvSpPr>
        <p:spPr>
          <a:xfrm>
            <a:off x="3096" y="776536"/>
            <a:ext cx="6858000" cy="896938"/>
          </a:xfrm>
          <a:prstGeom prst="rect">
            <a:avLst/>
          </a:prstGeom>
          <a:noFill/>
        </p:spPr>
        <p:txBody>
          <a:bodyPr wrap="square" lIns="95784" tIns="47892" rIns="95784" bIns="47892" rtlCol="0">
            <a:spAutoFit/>
          </a:bodyPr>
          <a:lstStyle/>
          <a:p>
            <a:pPr algn="ctr"/>
            <a:r>
              <a:rPr lang="en-US" altLang="ja-JP" sz="2600" dirty="0">
                <a:solidFill>
                  <a:schemeClr val="bg1"/>
                </a:solidFill>
                <a:latin typeface="HGP創英角ｺﾞｼｯｸUB" panose="020B0900000000000000" pitchFamily="50" charset="-128"/>
                <a:ea typeface="HGP創英角ｺﾞｼｯｸUB" panose="020B0900000000000000" pitchFamily="50" charset="-128"/>
              </a:rPr>
              <a:t>2024</a:t>
            </a:r>
            <a:r>
              <a:rPr lang="ja-JP" altLang="en-US" sz="2600" dirty="0">
                <a:solidFill>
                  <a:schemeClr val="bg1"/>
                </a:solidFill>
                <a:latin typeface="HGP創英角ｺﾞｼｯｸUB" panose="020B0900000000000000" pitchFamily="50" charset="-128"/>
                <a:ea typeface="HGP創英角ｺﾞｼｯｸUB" panose="020B0900000000000000" pitchFamily="50" charset="-128"/>
              </a:rPr>
              <a:t>年の賃上げ目標は</a:t>
            </a:r>
            <a:r>
              <a:rPr lang="en-US" altLang="ja-JP" sz="2600" dirty="0">
                <a:solidFill>
                  <a:schemeClr val="bg1"/>
                </a:solidFill>
                <a:latin typeface="HGP創英角ｺﾞｼｯｸUB" panose="020B0900000000000000" pitchFamily="50" charset="-128"/>
                <a:ea typeface="HGP創英角ｺﾞｼｯｸUB" panose="020B0900000000000000" pitchFamily="50" charset="-128"/>
              </a:rPr>
              <a:t>5</a:t>
            </a:r>
            <a:r>
              <a:rPr lang="ja-JP" altLang="en-US" sz="2600" dirty="0">
                <a:solidFill>
                  <a:schemeClr val="bg1"/>
                </a:solidFill>
                <a:latin typeface="HGP創英角ｺﾞｼｯｸUB" panose="020B0900000000000000" pitchFamily="50" charset="-128"/>
                <a:ea typeface="HGP創英角ｺﾞｼｯｸUB" panose="020B0900000000000000" pitchFamily="50" charset="-128"/>
              </a:rPr>
              <a:t>％以上！</a:t>
            </a:r>
            <a:endParaRPr lang="en-US" altLang="ja-JP" sz="2600" dirty="0">
              <a:solidFill>
                <a:schemeClr val="bg1"/>
              </a:solidFill>
              <a:latin typeface="HGP創英角ｺﾞｼｯｸUB" panose="020B0900000000000000" pitchFamily="50" charset="-128"/>
              <a:ea typeface="HGP創英角ｺﾞｼｯｸUB" panose="020B0900000000000000" pitchFamily="50" charset="-128"/>
            </a:endParaRPr>
          </a:p>
          <a:p>
            <a:pPr algn="ctr"/>
            <a:r>
              <a:rPr lang="ja-JP" altLang="en-US" sz="2600" dirty="0">
                <a:ln w="9525" cmpd="sng">
                  <a:noFill/>
                  <a:prstDash val="solid"/>
                </a:ln>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中小企業が受けられる賃上げ促進税制</a:t>
            </a:r>
          </a:p>
        </p:txBody>
      </p:sp>
      <p:sp>
        <p:nvSpPr>
          <p:cNvPr id="40" name="正方形/長方形 39"/>
          <p:cNvSpPr/>
          <p:nvPr/>
        </p:nvSpPr>
        <p:spPr>
          <a:xfrm>
            <a:off x="1" y="8853434"/>
            <a:ext cx="6859825" cy="10525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rtlCol="0" anchor="ctr"/>
          <a:lstStyle/>
          <a:p>
            <a:pPr algn="ctr"/>
            <a:endParaRPr kumimoji="1" lang="ja-JP" altLang="en-US" dirty="0">
              <a:latin typeface="HGPｺﾞｼｯｸM" panose="020B0600000000000000" pitchFamily="50" charset="-128"/>
              <a:ea typeface="HGPｺﾞｼｯｸM" panose="020B0600000000000000" pitchFamily="50" charset="-128"/>
              <a:cs typeface="メイリオ" panose="020B0604030504040204" pitchFamily="50" charset="-128"/>
            </a:endParaRPr>
          </a:p>
        </p:txBody>
      </p:sp>
      <p:sp>
        <p:nvSpPr>
          <p:cNvPr id="30" name="正方形/長方形 29"/>
          <p:cNvSpPr/>
          <p:nvPr/>
        </p:nvSpPr>
        <p:spPr>
          <a:xfrm>
            <a:off x="92568" y="2000672"/>
            <a:ext cx="6673391" cy="419553"/>
          </a:xfrm>
          <a:prstGeom prst="rect">
            <a:avLst/>
          </a:prstGeom>
          <a:noFill/>
          <a:ln w="95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300"/>
              </a:spcAft>
            </a:pPr>
            <a:r>
              <a:rPr lang="ja-JP" altLang="en-US" sz="850"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rPr>
              <a:t>中小企業向け賃上げ促進税制は、中小企業者等が、前年度より給与等を増加させた場合に、その増加額の一部を法人税（個人事業主は所得税）から税額控除できる制度です。労働組合の中央組織である連合（組合員約</a:t>
            </a:r>
            <a:r>
              <a:rPr lang="en-US" altLang="ja-JP" sz="850"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rPr>
              <a:t>700</a:t>
            </a:r>
            <a:r>
              <a:rPr lang="ja-JP" altLang="en-US" sz="850"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rPr>
              <a:t>万人）が</a:t>
            </a:r>
            <a:r>
              <a:rPr lang="en-US" altLang="ja-JP" sz="850"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rPr>
              <a:t>2024</a:t>
            </a:r>
            <a:r>
              <a:rPr lang="ja-JP" altLang="en-US" sz="850"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rPr>
              <a:t>年賃上げ要求は</a:t>
            </a:r>
            <a:r>
              <a:rPr lang="en-US" altLang="ja-JP" sz="850"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rPr>
              <a:t>『</a:t>
            </a:r>
            <a:r>
              <a:rPr lang="ja-JP" altLang="en-US" sz="850"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rPr>
              <a:t>賃上げ分</a:t>
            </a:r>
            <a:r>
              <a:rPr lang="en-US" altLang="ja-JP" sz="850"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rPr>
              <a:t>3</a:t>
            </a:r>
            <a:r>
              <a:rPr lang="ja-JP" altLang="en-US" sz="850"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rPr>
              <a:t>％以上、定昇相当分（賃金カーブ維持相当分）を含め </a:t>
            </a:r>
            <a:r>
              <a:rPr lang="en-US" altLang="ja-JP" sz="850"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rPr>
              <a:t>5</a:t>
            </a:r>
            <a:r>
              <a:rPr lang="ja-JP" altLang="en-US" sz="850"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rPr>
              <a:t>％以上の賃上げを目安</a:t>
            </a:r>
            <a:r>
              <a:rPr lang="en-US" altLang="ja-JP" sz="850"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rPr>
              <a:t>』</a:t>
            </a:r>
            <a:r>
              <a:rPr lang="ja-JP" altLang="en-US" sz="850"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rPr>
              <a:t>とする案を発表しています。</a:t>
            </a:r>
          </a:p>
        </p:txBody>
      </p:sp>
      <p:sp>
        <p:nvSpPr>
          <p:cNvPr id="39" name="テキスト ボックス 38"/>
          <p:cNvSpPr txBox="1"/>
          <p:nvPr/>
        </p:nvSpPr>
        <p:spPr>
          <a:xfrm>
            <a:off x="-1097" y="9639492"/>
            <a:ext cx="6729315" cy="281385"/>
          </a:xfrm>
          <a:prstGeom prst="rect">
            <a:avLst/>
          </a:prstGeom>
          <a:noFill/>
        </p:spPr>
        <p:txBody>
          <a:bodyPr wrap="square" lIns="95784" tIns="47892" rIns="95784" bIns="47892" rtlCol="0">
            <a:spAutoFit/>
          </a:bodyPr>
          <a:lstStyle/>
          <a:p>
            <a:pPr algn="ctr"/>
            <a:r>
              <a:rPr lang="ja-JP" altLang="en-US" sz="1200" dirty="0">
                <a:solidFill>
                  <a:schemeClr val="bg1"/>
                </a:solidFill>
                <a:latin typeface="HGP創英角ｺﾞｼｯｸUB" panose="020B0900000000000000" pitchFamily="50" charset="-128"/>
                <a:ea typeface="HGP創英角ｺﾞｼｯｸUB" panose="020B0900000000000000" pitchFamily="50" charset="-128"/>
              </a:rPr>
              <a:t>〒</a:t>
            </a:r>
            <a:r>
              <a:rPr lang="en-US" altLang="ja-JP" sz="1200" dirty="0">
                <a:solidFill>
                  <a:schemeClr val="bg1"/>
                </a:solidFill>
                <a:latin typeface="HGP創英角ｺﾞｼｯｸUB" panose="020B0900000000000000" pitchFamily="50" charset="-128"/>
                <a:ea typeface="HGP創英角ｺﾞｼｯｸUB" panose="020B0900000000000000" pitchFamily="50" charset="-128"/>
              </a:rPr>
              <a:t>511-1141</a:t>
            </a:r>
            <a:r>
              <a:rPr lang="ja-JP" altLang="en-US" sz="1200" dirty="0">
                <a:solidFill>
                  <a:schemeClr val="bg1"/>
                </a:solidFill>
                <a:latin typeface="HGP創英角ｺﾞｼｯｸUB" panose="020B0900000000000000" pitchFamily="50" charset="-128"/>
                <a:ea typeface="HGP創英角ｺﾞｼｯｸUB" panose="020B0900000000000000" pitchFamily="50" charset="-128"/>
              </a:rPr>
              <a:t>　三重県桑名市長島町間々２２５</a:t>
            </a:r>
          </a:p>
        </p:txBody>
      </p:sp>
      <p:sp>
        <p:nvSpPr>
          <p:cNvPr id="55" name="テキスト ボックス 54"/>
          <p:cNvSpPr txBox="1"/>
          <p:nvPr/>
        </p:nvSpPr>
        <p:spPr>
          <a:xfrm>
            <a:off x="-1097" y="8868864"/>
            <a:ext cx="6692681" cy="373718"/>
          </a:xfrm>
          <a:prstGeom prst="rect">
            <a:avLst/>
          </a:prstGeom>
          <a:noFill/>
        </p:spPr>
        <p:txBody>
          <a:bodyPr wrap="square" lIns="95784" tIns="47892" rIns="95784" bIns="47892" rtlCol="0">
            <a:spAutoFit/>
          </a:bodyPr>
          <a:lstStyle/>
          <a:p>
            <a:pPr algn="ctr"/>
            <a:r>
              <a:rPr lang="ja-JP" altLang="en-US" sz="1800" dirty="0">
                <a:solidFill>
                  <a:schemeClr val="bg1"/>
                </a:solidFill>
                <a:latin typeface="HGP創英角ｺﾞｼｯｸUB" panose="020B0900000000000000" pitchFamily="50" charset="-128"/>
                <a:ea typeface="HGP創英角ｺﾞｼｯｸUB" panose="020B0900000000000000" pitchFamily="50" charset="-128"/>
              </a:rPr>
              <a:t>伊藤智哉税理士事務所 </a:t>
            </a:r>
            <a:r>
              <a:rPr lang="ja-JP" altLang="en-US" sz="1400" dirty="0">
                <a:solidFill>
                  <a:schemeClr val="bg1"/>
                </a:solidFill>
                <a:latin typeface="HGP創英角ｺﾞｼｯｸUB" panose="020B0900000000000000" pitchFamily="50" charset="-128"/>
                <a:ea typeface="HGP創英角ｺﾞｼｯｸUB" panose="020B0900000000000000" pitchFamily="50" charset="-128"/>
              </a:rPr>
              <a:t> </a:t>
            </a:r>
          </a:p>
        </p:txBody>
      </p:sp>
      <p:sp>
        <p:nvSpPr>
          <p:cNvPr id="93" name="テキスト ボックス 92">
            <a:extLst>
              <a:ext uri="{FF2B5EF4-FFF2-40B4-BE49-F238E27FC236}">
                <a16:creationId xmlns:a16="http://schemas.microsoft.com/office/drawing/2014/main" id="{E18B2E8F-37DA-4DB1-A380-690EA8B8B38A}"/>
              </a:ext>
            </a:extLst>
          </p:cNvPr>
          <p:cNvSpPr txBox="1"/>
          <p:nvPr/>
        </p:nvSpPr>
        <p:spPr>
          <a:xfrm>
            <a:off x="-1096" y="9250344"/>
            <a:ext cx="6796096" cy="312163"/>
          </a:xfrm>
          <a:prstGeom prst="rect">
            <a:avLst/>
          </a:prstGeom>
          <a:noFill/>
        </p:spPr>
        <p:txBody>
          <a:bodyPr wrap="square" lIns="95784" tIns="47892" rIns="95784" bIns="47892" rtlCol="0">
            <a:spAutoFit/>
          </a:bodyPr>
          <a:lstStyle/>
          <a:p>
            <a:pPr algn="ctr"/>
            <a:r>
              <a:rPr lang="en-US" altLang="ja-JP" sz="1400">
                <a:solidFill>
                  <a:schemeClr val="bg1"/>
                </a:solidFill>
                <a:latin typeface="HGP創英角ｺﾞｼｯｸUB" panose="020B0900000000000000" pitchFamily="50" charset="-128"/>
                <a:ea typeface="HGP創英角ｺﾞｼｯｸUB" panose="020B0900000000000000" pitchFamily="50" charset="-128"/>
              </a:rPr>
              <a:t>TEL</a:t>
            </a:r>
            <a:r>
              <a:rPr lang="ja-JP" altLang="en-US" sz="1400">
                <a:solidFill>
                  <a:schemeClr val="bg1"/>
                </a:solidFill>
                <a:latin typeface="HGP創英角ｺﾞｼｯｸUB" panose="020B0900000000000000" pitchFamily="50" charset="-128"/>
                <a:ea typeface="HGP創英角ｺﾞｼｯｸUB" panose="020B0900000000000000" pitchFamily="50" charset="-128"/>
              </a:rPr>
              <a:t>：</a:t>
            </a:r>
            <a:r>
              <a:rPr lang="en-US" altLang="ja-JP" sz="1400">
                <a:solidFill>
                  <a:schemeClr val="bg1"/>
                </a:solidFill>
                <a:latin typeface="HGP創英角ｺﾞｼｯｸUB" panose="020B0900000000000000" pitchFamily="50" charset="-128"/>
                <a:ea typeface="HGP創英角ｺﾞｼｯｸUB" panose="020B0900000000000000" pitchFamily="50" charset="-128"/>
              </a:rPr>
              <a:t>0594-82-7150</a:t>
            </a:r>
            <a:r>
              <a:rPr lang="ja-JP" altLang="en-US" sz="1400">
                <a:solidFill>
                  <a:schemeClr val="bg1"/>
                </a:solidFill>
                <a:latin typeface="HGP創英角ｺﾞｼｯｸUB" panose="020B0900000000000000" pitchFamily="50" charset="-128"/>
                <a:ea typeface="HGP創英角ｺﾞｼｯｸUB" panose="020B0900000000000000" pitchFamily="50" charset="-128"/>
              </a:rPr>
              <a:t>　</a:t>
            </a:r>
            <a:r>
              <a:rPr lang="en-US" altLang="ja-JP" sz="1400">
                <a:solidFill>
                  <a:schemeClr val="bg1"/>
                </a:solidFill>
                <a:latin typeface="HGP創英角ｺﾞｼｯｸUB" panose="020B0900000000000000" pitchFamily="50" charset="-128"/>
                <a:ea typeface="HGP創英角ｺﾞｼｯｸUB" panose="020B0900000000000000" pitchFamily="50" charset="-128"/>
              </a:rPr>
              <a:t>MAIL</a:t>
            </a:r>
            <a:r>
              <a:rPr lang="ja-JP" altLang="en-US" sz="1400">
                <a:solidFill>
                  <a:schemeClr val="bg1"/>
                </a:solidFill>
                <a:latin typeface="HGP創英角ｺﾞｼｯｸUB" panose="020B0900000000000000" pitchFamily="50" charset="-128"/>
                <a:ea typeface="HGP創英角ｺﾞｼｯｸUB" panose="020B0900000000000000" pitchFamily="50" charset="-128"/>
              </a:rPr>
              <a:t>：</a:t>
            </a:r>
            <a:r>
              <a:rPr lang="en-US" altLang="ja-JP" sz="1400">
                <a:solidFill>
                  <a:schemeClr val="bg1"/>
                </a:solidFill>
                <a:latin typeface="HGP創英角ｺﾞｼｯｸUB" panose="020B0900000000000000" pitchFamily="50" charset="-128"/>
                <a:ea typeface="HGP創英角ｺﾞｼｯｸUB" panose="020B0900000000000000" pitchFamily="50" charset="-128"/>
              </a:rPr>
              <a:t>itotokaikei@gmail.com</a:t>
            </a:r>
            <a:r>
              <a:rPr lang="ja-JP" altLang="en-US" sz="1400">
                <a:solidFill>
                  <a:schemeClr val="bg1"/>
                </a:solidFill>
                <a:latin typeface="HGP創英角ｺﾞｼｯｸUB" panose="020B0900000000000000" pitchFamily="50" charset="-128"/>
                <a:ea typeface="HGP創英角ｺﾞｼｯｸUB" panose="020B0900000000000000" pitchFamily="50" charset="-128"/>
              </a:rPr>
              <a:t>　 </a:t>
            </a:r>
            <a:endParaRPr lang="ja-JP" altLang="en-US" sz="14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62" name="正方形/長方形 61">
            <a:extLst>
              <a:ext uri="{FF2B5EF4-FFF2-40B4-BE49-F238E27FC236}">
                <a16:creationId xmlns:a16="http://schemas.microsoft.com/office/drawing/2014/main" id="{D0586C3D-678A-4862-979A-C7D11DFA648A}"/>
              </a:ext>
            </a:extLst>
          </p:cNvPr>
          <p:cNvSpPr/>
          <p:nvPr/>
        </p:nvSpPr>
        <p:spPr>
          <a:xfrm>
            <a:off x="-1096" y="2483022"/>
            <a:ext cx="6859096" cy="276999"/>
          </a:xfrm>
          <a:prstGeom prst="rect">
            <a:avLst/>
          </a:prstGeom>
          <a:solidFill>
            <a:schemeClr val="tx2">
              <a:lumMod val="75000"/>
            </a:schemeClr>
          </a:solidFill>
          <a:effectLst/>
        </p:spPr>
        <p:txBody>
          <a:bodyPr wrap="square">
            <a:spAutoFit/>
          </a:bodyPr>
          <a:lstStyle/>
          <a:p>
            <a:pPr algn="ctr"/>
            <a:r>
              <a:rPr lang="ja-JP" altLang="en-US" sz="1200" b="1" spc="300" dirty="0">
                <a:solidFill>
                  <a:schemeClr val="bg1"/>
                </a:solidFill>
                <a:latin typeface="BIZ UDPゴシック" panose="020B0400000000000000" pitchFamily="50" charset="-128"/>
                <a:ea typeface="BIZ UDPゴシック" panose="020B0400000000000000" pitchFamily="50" charset="-128"/>
              </a:rPr>
              <a:t>賃上げ促進税制が強化され３年延長されます！</a:t>
            </a:r>
          </a:p>
        </p:txBody>
      </p:sp>
      <p:sp>
        <p:nvSpPr>
          <p:cNvPr id="67" name="テキスト ボックス 66">
            <a:extLst>
              <a:ext uri="{FF2B5EF4-FFF2-40B4-BE49-F238E27FC236}">
                <a16:creationId xmlns:a16="http://schemas.microsoft.com/office/drawing/2014/main" id="{1B614379-36E9-4CCB-BE98-A7C210573783}"/>
              </a:ext>
            </a:extLst>
          </p:cNvPr>
          <p:cNvSpPr txBox="1"/>
          <p:nvPr/>
        </p:nvSpPr>
        <p:spPr>
          <a:xfrm>
            <a:off x="27384" y="68488"/>
            <a:ext cx="6858000" cy="373718"/>
          </a:xfrm>
          <a:prstGeom prst="rect">
            <a:avLst/>
          </a:prstGeom>
          <a:noFill/>
        </p:spPr>
        <p:txBody>
          <a:bodyPr wrap="square" lIns="95784" tIns="47892" rIns="95784" bIns="47892" rtlCol="0">
            <a:spAutoFit/>
          </a:bodyPr>
          <a:lstStyle/>
          <a:p>
            <a:pPr algn="ctr"/>
            <a:r>
              <a:rPr lang="en-US" altLang="ja-JP" sz="1800">
                <a:ln w="9525" cmpd="sng">
                  <a:noFill/>
                  <a:prstDash val="solid"/>
                </a:ln>
                <a:solidFill>
                  <a:schemeClr val="tx1">
                    <a:lumMod val="75000"/>
                    <a:lumOff val="25000"/>
                  </a:schemeClr>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Information</a:t>
            </a:r>
            <a:endParaRPr lang="en-US" altLang="ja-JP" sz="1800" dirty="0">
              <a:ln w="9525" cmpd="sng">
                <a:noFill/>
                <a:prstDash val="solid"/>
              </a:ln>
              <a:solidFill>
                <a:schemeClr val="tx1">
                  <a:lumMod val="75000"/>
                  <a:lumOff val="25000"/>
                </a:schemeClr>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p:txBody>
      </p:sp>
      <p:sp>
        <p:nvSpPr>
          <p:cNvPr id="2" name="正方形/長方形 1">
            <a:extLst>
              <a:ext uri="{FF2B5EF4-FFF2-40B4-BE49-F238E27FC236}">
                <a16:creationId xmlns:a16="http://schemas.microsoft.com/office/drawing/2014/main" id="{7169CA87-335A-4735-93F9-E2D83A43DEFA}"/>
              </a:ext>
            </a:extLst>
          </p:cNvPr>
          <p:cNvSpPr/>
          <p:nvPr/>
        </p:nvSpPr>
        <p:spPr>
          <a:xfrm>
            <a:off x="5767744" y="117977"/>
            <a:ext cx="960475" cy="276105"/>
          </a:xfrm>
          <a:prstGeom prst="rect">
            <a:avLst/>
          </a:prstGeom>
          <a:solidFill>
            <a:schemeClr val="bg1"/>
          </a:solidFill>
          <a:ln w="95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2024</a:t>
            </a:r>
            <a:r>
              <a:rPr lang="ja-JP" altLang="en-US" sz="9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年</a:t>
            </a:r>
            <a:r>
              <a:rPr lang="en-US" altLang="ja-JP" sz="9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7</a:t>
            </a:r>
            <a:r>
              <a:rPr lang="ja-JP" altLang="en-US" sz="9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月号</a:t>
            </a:r>
            <a:endParaRPr kumimoji="1" lang="ja-JP" altLang="en-US" sz="9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endParaRPr>
          </a:p>
        </p:txBody>
      </p:sp>
      <p:sp>
        <p:nvSpPr>
          <p:cNvPr id="105" name="正方形/長方形 104">
            <a:extLst>
              <a:ext uri="{FF2B5EF4-FFF2-40B4-BE49-F238E27FC236}">
                <a16:creationId xmlns:a16="http://schemas.microsoft.com/office/drawing/2014/main" id="{6E6F26D9-B7FD-4F74-A551-6800CD13F779}"/>
              </a:ext>
            </a:extLst>
          </p:cNvPr>
          <p:cNvSpPr/>
          <p:nvPr/>
        </p:nvSpPr>
        <p:spPr>
          <a:xfrm>
            <a:off x="0" y="5654030"/>
            <a:ext cx="6885384" cy="276999"/>
          </a:xfrm>
          <a:prstGeom prst="rect">
            <a:avLst/>
          </a:prstGeom>
          <a:solidFill>
            <a:schemeClr val="tx2">
              <a:lumMod val="75000"/>
            </a:schemeClr>
          </a:solidFill>
          <a:effectLst/>
        </p:spPr>
        <p:txBody>
          <a:bodyPr wrap="square">
            <a:spAutoFit/>
          </a:bodyPr>
          <a:lstStyle/>
          <a:p>
            <a:pPr algn="ctr"/>
            <a:r>
              <a:rPr lang="ja-JP" altLang="en-US" sz="1200" b="1" spc="300" dirty="0">
                <a:solidFill>
                  <a:schemeClr val="bg1"/>
                </a:solidFill>
                <a:latin typeface="BIZ UDPゴシック" panose="020B0400000000000000" pitchFamily="50" charset="-128"/>
                <a:ea typeface="BIZ UDPゴシック" panose="020B0400000000000000" pitchFamily="50" charset="-128"/>
              </a:rPr>
              <a:t>賃上げ目標</a:t>
            </a:r>
            <a:r>
              <a:rPr lang="en-US" altLang="ja-JP" sz="1200" b="1" spc="300" dirty="0">
                <a:solidFill>
                  <a:schemeClr val="bg1"/>
                </a:solidFill>
                <a:latin typeface="BIZ UDPゴシック" panose="020B0400000000000000" pitchFamily="50" charset="-128"/>
                <a:ea typeface="BIZ UDPゴシック" panose="020B0400000000000000" pitchFamily="50" charset="-128"/>
              </a:rPr>
              <a:t>5%</a:t>
            </a:r>
            <a:r>
              <a:rPr lang="ja-JP" altLang="en-US" sz="1200" b="1" spc="300" dirty="0">
                <a:solidFill>
                  <a:schemeClr val="bg1"/>
                </a:solidFill>
                <a:latin typeface="BIZ UDPゴシック" panose="020B0400000000000000" pitchFamily="50" charset="-128"/>
                <a:ea typeface="BIZ UDPゴシック" panose="020B0400000000000000" pitchFamily="50" charset="-128"/>
              </a:rPr>
              <a:t>以上のための中小企業経営者が検討したい</a:t>
            </a:r>
            <a:r>
              <a:rPr lang="en-US" altLang="ja-JP" sz="1200" b="1" spc="300" dirty="0">
                <a:solidFill>
                  <a:schemeClr val="bg1"/>
                </a:solidFill>
                <a:latin typeface="BIZ UDPゴシック" panose="020B0400000000000000" pitchFamily="50" charset="-128"/>
                <a:ea typeface="BIZ UDPゴシック" panose="020B0400000000000000" pitchFamily="50" charset="-128"/>
              </a:rPr>
              <a:t>6</a:t>
            </a:r>
            <a:r>
              <a:rPr lang="ja-JP" altLang="en-US" sz="1200" b="1" spc="300" dirty="0" err="1">
                <a:solidFill>
                  <a:schemeClr val="bg1"/>
                </a:solidFill>
                <a:latin typeface="BIZ UDPゴシック" panose="020B0400000000000000" pitchFamily="50" charset="-128"/>
                <a:ea typeface="BIZ UDPゴシック" panose="020B0400000000000000" pitchFamily="50" charset="-128"/>
              </a:rPr>
              <a:t>つの</a:t>
            </a:r>
            <a:r>
              <a:rPr lang="ja-JP" altLang="en-US" sz="1200" b="1" spc="300" dirty="0">
                <a:solidFill>
                  <a:schemeClr val="bg1"/>
                </a:solidFill>
                <a:latin typeface="BIZ UDPゴシック" panose="020B0400000000000000" pitchFamily="50" charset="-128"/>
                <a:ea typeface="BIZ UDPゴシック" panose="020B0400000000000000" pitchFamily="50" charset="-128"/>
              </a:rPr>
              <a:t>対策</a:t>
            </a:r>
            <a:endParaRPr lang="zh-TW" altLang="en-US" sz="1200" b="1" spc="300" dirty="0">
              <a:solidFill>
                <a:schemeClr val="bg1"/>
              </a:solidFill>
              <a:latin typeface="BIZ UDPゴシック" panose="020B0400000000000000" pitchFamily="50" charset="-128"/>
              <a:ea typeface="BIZ UDPゴシック" panose="020B0400000000000000" pitchFamily="50" charset="-128"/>
            </a:endParaRPr>
          </a:p>
        </p:txBody>
      </p:sp>
      <p:sp>
        <p:nvSpPr>
          <p:cNvPr id="45" name="正方形/長方形 44">
            <a:extLst>
              <a:ext uri="{FF2B5EF4-FFF2-40B4-BE49-F238E27FC236}">
                <a16:creationId xmlns:a16="http://schemas.microsoft.com/office/drawing/2014/main" id="{7B989900-65AF-46BB-B711-5775CE6223F1}"/>
              </a:ext>
            </a:extLst>
          </p:cNvPr>
          <p:cNvSpPr/>
          <p:nvPr/>
        </p:nvSpPr>
        <p:spPr>
          <a:xfrm>
            <a:off x="136239" y="5915326"/>
            <a:ext cx="6537860" cy="246221"/>
          </a:xfrm>
          <a:prstGeom prst="rect">
            <a:avLst/>
          </a:prstGeom>
        </p:spPr>
        <p:txBody>
          <a:bodyPr wrap="square">
            <a:spAutoFit/>
          </a:bodyPr>
          <a:lstStyle/>
          <a:p>
            <a:pPr algn="ctr"/>
            <a:r>
              <a:rPr lang="ja-JP" altLang="en-US" sz="1000" dirty="0">
                <a:latin typeface="+mn-ea"/>
              </a:rPr>
              <a:t>賃上げによる人件費の増加を賄いつつ利益を確保し、企業を存続させるためは、大きく次の</a:t>
            </a:r>
            <a:r>
              <a:rPr lang="en-US" altLang="ja-JP" sz="1000" dirty="0">
                <a:latin typeface="+mn-ea"/>
              </a:rPr>
              <a:t>3</a:t>
            </a:r>
            <a:r>
              <a:rPr lang="ja-JP" altLang="en-US" sz="1000" dirty="0">
                <a:latin typeface="+mn-ea"/>
              </a:rPr>
              <a:t>つが必要となります。</a:t>
            </a:r>
          </a:p>
        </p:txBody>
      </p:sp>
      <p:sp>
        <p:nvSpPr>
          <p:cNvPr id="54" name="矢印: 左 53">
            <a:extLst>
              <a:ext uri="{FF2B5EF4-FFF2-40B4-BE49-F238E27FC236}">
                <a16:creationId xmlns:a16="http://schemas.microsoft.com/office/drawing/2014/main" id="{3EAC20EA-2A35-4DF9-8CB2-00F54DB5AF21}"/>
              </a:ext>
            </a:extLst>
          </p:cNvPr>
          <p:cNvSpPr/>
          <p:nvPr/>
        </p:nvSpPr>
        <p:spPr>
          <a:xfrm>
            <a:off x="764704" y="3268119"/>
            <a:ext cx="1854862" cy="255478"/>
          </a:xfrm>
          <a:prstGeom prst="leftArrow">
            <a:avLst>
              <a:gd name="adj1" fmla="val 100000"/>
              <a:gd name="adj2" fmla="val 0"/>
            </a:avLst>
          </a:prstGeom>
          <a:solidFill>
            <a:srgbClr val="1737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bg1"/>
                </a:solidFill>
              </a:rPr>
              <a:t>中小企業・個人事業者</a:t>
            </a:r>
            <a:endParaRPr kumimoji="1" lang="en-US" altLang="ja-JP" sz="1100" dirty="0">
              <a:solidFill>
                <a:schemeClr val="bg1"/>
              </a:solidFill>
            </a:endParaRPr>
          </a:p>
        </p:txBody>
      </p:sp>
      <p:sp>
        <p:nvSpPr>
          <p:cNvPr id="61" name="矢印: 左 60">
            <a:extLst>
              <a:ext uri="{FF2B5EF4-FFF2-40B4-BE49-F238E27FC236}">
                <a16:creationId xmlns:a16="http://schemas.microsoft.com/office/drawing/2014/main" id="{D6F30666-EE36-440B-AB87-76A20B07596F}"/>
              </a:ext>
            </a:extLst>
          </p:cNvPr>
          <p:cNvSpPr/>
          <p:nvPr/>
        </p:nvSpPr>
        <p:spPr>
          <a:xfrm>
            <a:off x="-19630" y="3699960"/>
            <a:ext cx="347344" cy="756444"/>
          </a:xfrm>
          <a:prstGeom prst="leftArrow">
            <a:avLst>
              <a:gd name="adj1" fmla="val 100000"/>
              <a:gd name="adj2"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solidFill>
                  <a:schemeClr val="tx1"/>
                </a:solidFill>
              </a:rPr>
              <a:t>上乗せ部分</a:t>
            </a:r>
            <a:endParaRPr kumimoji="1" lang="en-US" altLang="ja-JP" sz="800" dirty="0">
              <a:solidFill>
                <a:schemeClr val="tx1"/>
              </a:solidFill>
            </a:endParaRPr>
          </a:p>
        </p:txBody>
      </p:sp>
      <p:sp>
        <p:nvSpPr>
          <p:cNvPr id="68" name="正方形/長方形 67">
            <a:extLst>
              <a:ext uri="{FF2B5EF4-FFF2-40B4-BE49-F238E27FC236}">
                <a16:creationId xmlns:a16="http://schemas.microsoft.com/office/drawing/2014/main" id="{3C31BE82-505A-4AE9-B141-3623918BD45B}"/>
              </a:ext>
            </a:extLst>
          </p:cNvPr>
          <p:cNvSpPr/>
          <p:nvPr/>
        </p:nvSpPr>
        <p:spPr>
          <a:xfrm>
            <a:off x="1073860" y="3497070"/>
            <a:ext cx="1269508" cy="1889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資本金１億円以下</a:t>
            </a:r>
            <a:endParaRPr kumimoji="1" lang="en-US" altLang="ja-JP" sz="700" dirty="0">
              <a:solidFill>
                <a:schemeClr val="tx1"/>
              </a:solidFill>
            </a:endParaRPr>
          </a:p>
        </p:txBody>
      </p:sp>
      <p:sp>
        <p:nvSpPr>
          <p:cNvPr id="72" name="矢印: 左 71">
            <a:extLst>
              <a:ext uri="{FF2B5EF4-FFF2-40B4-BE49-F238E27FC236}">
                <a16:creationId xmlns:a16="http://schemas.microsoft.com/office/drawing/2014/main" id="{3FF826DE-6FA8-4580-BCBD-6C5BD56CF821}"/>
              </a:ext>
            </a:extLst>
          </p:cNvPr>
          <p:cNvSpPr/>
          <p:nvPr/>
        </p:nvSpPr>
        <p:spPr>
          <a:xfrm>
            <a:off x="-19630" y="4412144"/>
            <a:ext cx="347344" cy="635737"/>
          </a:xfrm>
          <a:prstGeom prst="leftArrow">
            <a:avLst>
              <a:gd name="adj1" fmla="val 100000"/>
              <a:gd name="adj2"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solidFill>
                  <a:schemeClr val="tx1"/>
                </a:solidFill>
              </a:rPr>
              <a:t>基本部分</a:t>
            </a:r>
            <a:endParaRPr kumimoji="1" lang="en-US" altLang="ja-JP" sz="800" dirty="0">
              <a:solidFill>
                <a:schemeClr val="tx1"/>
              </a:solidFill>
            </a:endParaRPr>
          </a:p>
        </p:txBody>
      </p:sp>
      <p:sp>
        <p:nvSpPr>
          <p:cNvPr id="7" name="正方形/長方形 6">
            <a:extLst>
              <a:ext uri="{FF2B5EF4-FFF2-40B4-BE49-F238E27FC236}">
                <a16:creationId xmlns:a16="http://schemas.microsoft.com/office/drawing/2014/main" id="{2D90A265-F393-4064-A002-AC881D03D7A3}"/>
              </a:ext>
            </a:extLst>
          </p:cNvPr>
          <p:cNvSpPr/>
          <p:nvPr/>
        </p:nvSpPr>
        <p:spPr>
          <a:xfrm>
            <a:off x="370649" y="3740166"/>
            <a:ext cx="1449080" cy="20567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bg1"/>
                </a:solidFill>
              </a:rPr>
              <a:t>女性活躍・子育て支援</a:t>
            </a:r>
            <a:r>
              <a:rPr lang="ja-JP" altLang="en-US" sz="700" b="1" dirty="0">
                <a:solidFill>
                  <a:schemeClr val="bg1"/>
                </a:solidFill>
              </a:rPr>
              <a:t>＋５％ </a:t>
            </a:r>
            <a:endParaRPr lang="en-US" altLang="ja-JP" sz="700" b="1" dirty="0">
              <a:solidFill>
                <a:schemeClr val="bg1"/>
              </a:solidFill>
            </a:endParaRPr>
          </a:p>
        </p:txBody>
      </p:sp>
      <p:pic>
        <p:nvPicPr>
          <p:cNvPr id="76" name="図 75">
            <a:extLst>
              <a:ext uri="{FF2B5EF4-FFF2-40B4-BE49-F238E27FC236}">
                <a16:creationId xmlns:a16="http://schemas.microsoft.com/office/drawing/2014/main" id="{0E94F322-3315-4F9F-B0DB-65B52903F763}"/>
              </a:ext>
            </a:extLst>
          </p:cNvPr>
          <p:cNvPicPr>
            <a:picLocks noChangeAspect="1"/>
          </p:cNvPicPr>
          <p:nvPr/>
        </p:nvPicPr>
        <p:blipFill>
          <a:blip r:embed="rId3" cstate="print">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365823" y="3616996"/>
            <a:ext cx="312399" cy="170563"/>
          </a:xfrm>
          <a:prstGeom prst="rect">
            <a:avLst/>
          </a:prstGeom>
        </p:spPr>
      </p:pic>
      <p:sp>
        <p:nvSpPr>
          <p:cNvPr id="78" name="正方形/長方形 77">
            <a:extLst>
              <a:ext uri="{FF2B5EF4-FFF2-40B4-BE49-F238E27FC236}">
                <a16:creationId xmlns:a16="http://schemas.microsoft.com/office/drawing/2014/main" id="{9EDBD5F3-75A5-40DB-8857-238984812B73}"/>
              </a:ext>
            </a:extLst>
          </p:cNvPr>
          <p:cNvSpPr/>
          <p:nvPr/>
        </p:nvSpPr>
        <p:spPr>
          <a:xfrm>
            <a:off x="371426" y="4146200"/>
            <a:ext cx="727353" cy="81142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lumMod val="75000"/>
                    <a:lumOff val="25000"/>
                  </a:schemeClr>
                </a:solidFill>
              </a:rPr>
              <a:t>給与総額</a:t>
            </a:r>
          </a:p>
          <a:p>
            <a:pPr algn="ctr"/>
            <a:r>
              <a:rPr lang="en-US" altLang="ja-JP" sz="700" dirty="0">
                <a:solidFill>
                  <a:schemeClr val="tx1">
                    <a:lumMod val="75000"/>
                    <a:lumOff val="25000"/>
                  </a:schemeClr>
                </a:solidFill>
              </a:rPr>
              <a:t>2.5</a:t>
            </a:r>
            <a:r>
              <a:rPr lang="ja-JP" altLang="en-US" sz="700" dirty="0">
                <a:solidFill>
                  <a:schemeClr val="tx1">
                    <a:lumMod val="75000"/>
                    <a:lumOff val="25000"/>
                  </a:schemeClr>
                </a:solidFill>
              </a:rPr>
              <a:t>％以上</a:t>
            </a:r>
          </a:p>
          <a:p>
            <a:pPr algn="ctr"/>
            <a:r>
              <a:rPr lang="en-US" altLang="ja-JP" sz="900" b="1" dirty="0">
                <a:solidFill>
                  <a:schemeClr val="tx1">
                    <a:lumMod val="75000"/>
                    <a:lumOff val="25000"/>
                  </a:schemeClr>
                </a:solidFill>
              </a:rPr>
              <a:t>30</a:t>
            </a:r>
            <a:r>
              <a:rPr lang="ja-JP" altLang="en-US" sz="900" b="1" dirty="0">
                <a:solidFill>
                  <a:schemeClr val="tx1">
                    <a:lumMod val="75000"/>
                    <a:lumOff val="25000"/>
                  </a:schemeClr>
                </a:solidFill>
              </a:rPr>
              <a:t>％</a:t>
            </a:r>
          </a:p>
        </p:txBody>
      </p:sp>
      <p:sp>
        <p:nvSpPr>
          <p:cNvPr id="80" name="正方形/長方形 79">
            <a:extLst>
              <a:ext uri="{FF2B5EF4-FFF2-40B4-BE49-F238E27FC236}">
                <a16:creationId xmlns:a16="http://schemas.microsoft.com/office/drawing/2014/main" id="{194E641B-4453-4D3D-BC31-C1358129FE91}"/>
              </a:ext>
            </a:extLst>
          </p:cNvPr>
          <p:cNvSpPr/>
          <p:nvPr/>
        </p:nvSpPr>
        <p:spPr>
          <a:xfrm>
            <a:off x="1095189" y="4538585"/>
            <a:ext cx="727353" cy="4190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lumMod val="75000"/>
                    <a:lumOff val="25000"/>
                  </a:schemeClr>
                </a:solidFill>
              </a:rPr>
              <a:t>給与総額</a:t>
            </a:r>
            <a:endParaRPr lang="en-US" altLang="ja-JP" sz="700" dirty="0">
              <a:solidFill>
                <a:schemeClr val="tx1">
                  <a:lumMod val="75000"/>
                  <a:lumOff val="25000"/>
                </a:schemeClr>
              </a:solidFill>
            </a:endParaRPr>
          </a:p>
          <a:p>
            <a:pPr algn="ctr"/>
            <a:r>
              <a:rPr lang="en-US" altLang="ja-JP" sz="700" dirty="0">
                <a:solidFill>
                  <a:schemeClr val="tx1">
                    <a:lumMod val="75000"/>
                    <a:lumOff val="25000"/>
                  </a:schemeClr>
                </a:solidFill>
              </a:rPr>
              <a:t>1.5</a:t>
            </a:r>
            <a:r>
              <a:rPr lang="ja-JP" altLang="en-US" sz="700" dirty="0">
                <a:solidFill>
                  <a:schemeClr val="tx1">
                    <a:lumMod val="75000"/>
                    <a:lumOff val="25000"/>
                  </a:schemeClr>
                </a:solidFill>
              </a:rPr>
              <a:t>％以上</a:t>
            </a:r>
          </a:p>
          <a:p>
            <a:pPr algn="ctr"/>
            <a:r>
              <a:rPr lang="en-US" altLang="ja-JP" sz="900" b="1" dirty="0">
                <a:solidFill>
                  <a:schemeClr val="tx1">
                    <a:lumMod val="75000"/>
                    <a:lumOff val="25000"/>
                  </a:schemeClr>
                </a:solidFill>
              </a:rPr>
              <a:t>15</a:t>
            </a:r>
            <a:r>
              <a:rPr lang="ja-JP" altLang="en-US" sz="900" b="1" dirty="0">
                <a:solidFill>
                  <a:schemeClr val="tx1">
                    <a:lumMod val="75000"/>
                    <a:lumOff val="25000"/>
                  </a:schemeClr>
                </a:solidFill>
              </a:rPr>
              <a:t>％</a:t>
            </a:r>
          </a:p>
        </p:txBody>
      </p:sp>
      <p:sp>
        <p:nvSpPr>
          <p:cNvPr id="63" name="左中かっこ 62">
            <a:extLst>
              <a:ext uri="{FF2B5EF4-FFF2-40B4-BE49-F238E27FC236}">
                <a16:creationId xmlns:a16="http://schemas.microsoft.com/office/drawing/2014/main" id="{5F3FDDC1-B9E0-43D9-A82F-A0AC43ADBE0A}"/>
              </a:ext>
            </a:extLst>
          </p:cNvPr>
          <p:cNvSpPr/>
          <p:nvPr/>
        </p:nvSpPr>
        <p:spPr>
          <a:xfrm>
            <a:off x="235049" y="3750720"/>
            <a:ext cx="139926" cy="716913"/>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000" dirty="0"/>
          </a:p>
        </p:txBody>
      </p:sp>
      <p:sp>
        <p:nvSpPr>
          <p:cNvPr id="71" name="左中かっこ 70">
            <a:extLst>
              <a:ext uri="{FF2B5EF4-FFF2-40B4-BE49-F238E27FC236}">
                <a16:creationId xmlns:a16="http://schemas.microsoft.com/office/drawing/2014/main" id="{45813725-0C01-4D2D-AAE0-9D3690425C81}"/>
              </a:ext>
            </a:extLst>
          </p:cNvPr>
          <p:cNvSpPr/>
          <p:nvPr/>
        </p:nvSpPr>
        <p:spPr>
          <a:xfrm>
            <a:off x="234675" y="4474068"/>
            <a:ext cx="139926" cy="483552"/>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000"/>
          </a:p>
        </p:txBody>
      </p:sp>
      <p:sp>
        <p:nvSpPr>
          <p:cNvPr id="14" name="正方形/長方形 13">
            <a:extLst>
              <a:ext uri="{FF2B5EF4-FFF2-40B4-BE49-F238E27FC236}">
                <a16:creationId xmlns:a16="http://schemas.microsoft.com/office/drawing/2014/main" id="{3DDEE691-4B90-4990-9608-64E206EF5220}"/>
              </a:ext>
            </a:extLst>
          </p:cNvPr>
          <p:cNvSpPr/>
          <p:nvPr/>
        </p:nvSpPr>
        <p:spPr>
          <a:xfrm>
            <a:off x="116632" y="5084694"/>
            <a:ext cx="3384376" cy="523220"/>
          </a:xfrm>
          <a:prstGeom prst="rect">
            <a:avLst/>
          </a:prstGeom>
        </p:spPr>
        <p:txBody>
          <a:bodyPr wrap="square">
            <a:spAutoFit/>
          </a:bodyPr>
          <a:lstStyle/>
          <a:p>
            <a:pPr marL="108000" indent="-108000">
              <a:buFont typeface="BIZ UDPゴシック" panose="020B0400000000000000" pitchFamily="50" charset="-128"/>
              <a:buChar char="※"/>
            </a:pPr>
            <a:r>
              <a:rPr lang="ja-JP" altLang="en-US" sz="700" dirty="0"/>
              <a:t>令和</a:t>
            </a:r>
            <a:r>
              <a:rPr lang="en-US" altLang="ja-JP" sz="700" dirty="0"/>
              <a:t>6</a:t>
            </a:r>
            <a:r>
              <a:rPr lang="ja-JP" altLang="en-US" sz="700" dirty="0"/>
              <a:t>年</a:t>
            </a:r>
            <a:r>
              <a:rPr lang="en-US" altLang="ja-JP" sz="700" dirty="0"/>
              <a:t>4</a:t>
            </a:r>
            <a:r>
              <a:rPr lang="ja-JP" altLang="en-US" sz="700" dirty="0"/>
              <a:t>月</a:t>
            </a:r>
            <a:r>
              <a:rPr lang="en-US" altLang="ja-JP" sz="700" dirty="0"/>
              <a:t>1</a:t>
            </a:r>
            <a:r>
              <a:rPr lang="ja-JP" altLang="en-US" sz="700" dirty="0"/>
              <a:t>日～令和</a:t>
            </a:r>
            <a:r>
              <a:rPr lang="en-US" altLang="ja-JP" sz="700" dirty="0"/>
              <a:t>9</a:t>
            </a:r>
            <a:r>
              <a:rPr lang="ja-JP" altLang="en-US" sz="700" dirty="0"/>
              <a:t>年</a:t>
            </a:r>
            <a:r>
              <a:rPr lang="en-US" altLang="ja-JP" sz="700" dirty="0"/>
              <a:t>3</a:t>
            </a:r>
            <a:r>
              <a:rPr lang="ja-JP" altLang="en-US" sz="700" dirty="0"/>
              <a:t>月</a:t>
            </a:r>
            <a:r>
              <a:rPr lang="en-US" altLang="ja-JP" sz="700" dirty="0"/>
              <a:t>31</a:t>
            </a:r>
            <a:r>
              <a:rPr lang="ja-JP" altLang="en-US" sz="700" dirty="0"/>
              <a:t>日開始事業年度で適用となります</a:t>
            </a:r>
            <a:endParaRPr lang="en-US" altLang="ja-JP" sz="700" dirty="0"/>
          </a:p>
          <a:p>
            <a:pPr marL="108000" indent="-108000">
              <a:buFont typeface="BIZ UDPゴシック" panose="020B0400000000000000" pitchFamily="50" charset="-128"/>
              <a:buChar char="※"/>
            </a:pPr>
            <a:r>
              <a:rPr lang="ja-JP" altLang="en-US" sz="700" dirty="0"/>
              <a:t>個人：令和</a:t>
            </a:r>
            <a:r>
              <a:rPr lang="en-US" altLang="ja-JP" sz="700" dirty="0"/>
              <a:t>7</a:t>
            </a:r>
            <a:r>
              <a:rPr lang="ja-JP" altLang="en-US" sz="700" dirty="0"/>
              <a:t>年～</a:t>
            </a:r>
            <a:r>
              <a:rPr lang="en-US" altLang="ja-JP" sz="700" dirty="0"/>
              <a:t>9</a:t>
            </a:r>
            <a:r>
              <a:rPr lang="ja-JP" altLang="en-US" sz="700" dirty="0"/>
              <a:t>年開始事業年度で適用となります</a:t>
            </a:r>
            <a:endParaRPr lang="en-US" altLang="ja-JP" sz="700" dirty="0"/>
          </a:p>
          <a:p>
            <a:pPr marL="108000" indent="-108000">
              <a:buFont typeface="BIZ UDPゴシック" panose="020B0400000000000000" pitchFamily="50" charset="-128"/>
              <a:buChar char="※"/>
            </a:pPr>
            <a:r>
              <a:rPr lang="ja-JP" altLang="en-US" sz="700" dirty="0"/>
              <a:t>５年間の繰越控除については持続的な賃上げを実現する観点から、繰越控除をする年度は雇用者全体の給与総額の前期比増加が要件となります</a:t>
            </a:r>
          </a:p>
        </p:txBody>
      </p:sp>
      <p:sp>
        <p:nvSpPr>
          <p:cNvPr id="90" name="正方形/長方形 89">
            <a:extLst>
              <a:ext uri="{FF2B5EF4-FFF2-40B4-BE49-F238E27FC236}">
                <a16:creationId xmlns:a16="http://schemas.microsoft.com/office/drawing/2014/main" id="{FB3D79C3-2A61-4233-9105-2DBD0DC64426}"/>
              </a:ext>
            </a:extLst>
          </p:cNvPr>
          <p:cNvSpPr/>
          <p:nvPr/>
        </p:nvSpPr>
        <p:spPr>
          <a:xfrm>
            <a:off x="3683700" y="3716201"/>
            <a:ext cx="1449080" cy="20567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bg1"/>
                </a:solidFill>
              </a:rPr>
              <a:t>女性活躍・子育て支援＋５％ </a:t>
            </a:r>
            <a:endParaRPr lang="en-US" altLang="ja-JP" sz="700" dirty="0">
              <a:solidFill>
                <a:schemeClr val="bg1"/>
              </a:solidFill>
            </a:endParaRPr>
          </a:p>
        </p:txBody>
      </p:sp>
      <p:pic>
        <p:nvPicPr>
          <p:cNvPr id="91" name="図 90">
            <a:extLst>
              <a:ext uri="{FF2B5EF4-FFF2-40B4-BE49-F238E27FC236}">
                <a16:creationId xmlns:a16="http://schemas.microsoft.com/office/drawing/2014/main" id="{036754B9-007E-4BD9-ACA0-DB01EC566634}"/>
              </a:ext>
            </a:extLst>
          </p:cNvPr>
          <p:cNvPicPr>
            <a:picLocks noChangeAspect="1"/>
          </p:cNvPicPr>
          <p:nvPr/>
        </p:nvPicPr>
        <p:blipFill>
          <a:blip r:embed="rId3" cstate="print">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3678874" y="3593031"/>
            <a:ext cx="312399" cy="170563"/>
          </a:xfrm>
          <a:prstGeom prst="rect">
            <a:avLst/>
          </a:prstGeom>
        </p:spPr>
      </p:pic>
      <p:sp>
        <p:nvSpPr>
          <p:cNvPr id="94" name="正方形/長方形 93">
            <a:extLst>
              <a:ext uri="{FF2B5EF4-FFF2-40B4-BE49-F238E27FC236}">
                <a16:creationId xmlns:a16="http://schemas.microsoft.com/office/drawing/2014/main" id="{48A3A85C-BAB3-47A1-A3E3-B38FEE3D83A2}"/>
              </a:ext>
            </a:extLst>
          </p:cNvPr>
          <p:cNvSpPr/>
          <p:nvPr/>
        </p:nvSpPr>
        <p:spPr>
          <a:xfrm>
            <a:off x="3683700" y="4122235"/>
            <a:ext cx="727353" cy="81142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lumMod val="75000"/>
                    <a:lumOff val="25000"/>
                  </a:schemeClr>
                </a:solidFill>
              </a:rPr>
              <a:t>給与総額</a:t>
            </a:r>
          </a:p>
          <a:p>
            <a:pPr algn="ctr"/>
            <a:r>
              <a:rPr lang="en-US" altLang="ja-JP" sz="700" dirty="0">
                <a:solidFill>
                  <a:schemeClr val="tx1">
                    <a:lumMod val="75000"/>
                    <a:lumOff val="25000"/>
                  </a:schemeClr>
                </a:solidFill>
              </a:rPr>
              <a:t>4</a:t>
            </a:r>
            <a:r>
              <a:rPr lang="ja-JP" altLang="en-US" sz="700" dirty="0">
                <a:solidFill>
                  <a:schemeClr val="tx1">
                    <a:lumMod val="75000"/>
                    <a:lumOff val="25000"/>
                  </a:schemeClr>
                </a:solidFill>
              </a:rPr>
              <a:t>％以上</a:t>
            </a:r>
          </a:p>
          <a:p>
            <a:pPr algn="ctr"/>
            <a:r>
              <a:rPr lang="en-US" altLang="ja-JP" sz="900" b="1" dirty="0">
                <a:solidFill>
                  <a:schemeClr val="tx1">
                    <a:lumMod val="75000"/>
                    <a:lumOff val="25000"/>
                  </a:schemeClr>
                </a:solidFill>
              </a:rPr>
              <a:t>25</a:t>
            </a:r>
            <a:r>
              <a:rPr lang="ja-JP" altLang="en-US" sz="900" b="1" dirty="0">
                <a:solidFill>
                  <a:schemeClr val="tx1">
                    <a:lumMod val="75000"/>
                    <a:lumOff val="25000"/>
                  </a:schemeClr>
                </a:solidFill>
              </a:rPr>
              <a:t>％</a:t>
            </a:r>
          </a:p>
        </p:txBody>
      </p:sp>
      <p:sp>
        <p:nvSpPr>
          <p:cNvPr id="95" name="正方形/長方形 94">
            <a:extLst>
              <a:ext uri="{FF2B5EF4-FFF2-40B4-BE49-F238E27FC236}">
                <a16:creationId xmlns:a16="http://schemas.microsoft.com/office/drawing/2014/main" id="{27E63024-BD8C-4EDB-B2E2-0C2D49EF52E0}"/>
              </a:ext>
            </a:extLst>
          </p:cNvPr>
          <p:cNvSpPr/>
          <p:nvPr/>
        </p:nvSpPr>
        <p:spPr>
          <a:xfrm>
            <a:off x="4408240" y="4514620"/>
            <a:ext cx="727353" cy="419035"/>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lumMod val="75000"/>
                    <a:lumOff val="25000"/>
                  </a:schemeClr>
                </a:solidFill>
              </a:rPr>
              <a:t>給与総額</a:t>
            </a:r>
            <a:endParaRPr lang="en-US" altLang="ja-JP" sz="700" dirty="0">
              <a:solidFill>
                <a:schemeClr val="tx1">
                  <a:lumMod val="75000"/>
                  <a:lumOff val="25000"/>
                </a:schemeClr>
              </a:solidFill>
            </a:endParaRPr>
          </a:p>
          <a:p>
            <a:pPr algn="ctr"/>
            <a:r>
              <a:rPr lang="en-US" altLang="ja-JP" sz="700" dirty="0">
                <a:solidFill>
                  <a:schemeClr val="tx1">
                    <a:lumMod val="75000"/>
                    <a:lumOff val="25000"/>
                  </a:schemeClr>
                </a:solidFill>
              </a:rPr>
              <a:t>3</a:t>
            </a:r>
            <a:r>
              <a:rPr lang="ja-JP" altLang="en-US" sz="700" dirty="0">
                <a:solidFill>
                  <a:schemeClr val="tx1">
                    <a:lumMod val="75000"/>
                    <a:lumOff val="25000"/>
                  </a:schemeClr>
                </a:solidFill>
              </a:rPr>
              <a:t>％以上</a:t>
            </a:r>
          </a:p>
          <a:p>
            <a:pPr algn="ctr"/>
            <a:r>
              <a:rPr lang="en-US" altLang="ja-JP" sz="900" b="1" dirty="0">
                <a:solidFill>
                  <a:srgbClr val="C00000"/>
                </a:solidFill>
              </a:rPr>
              <a:t>10</a:t>
            </a:r>
            <a:r>
              <a:rPr lang="ja-JP" altLang="en-US" sz="900" b="1" dirty="0">
                <a:solidFill>
                  <a:srgbClr val="C00000"/>
                </a:solidFill>
              </a:rPr>
              <a:t>％</a:t>
            </a:r>
          </a:p>
        </p:txBody>
      </p:sp>
      <p:sp>
        <p:nvSpPr>
          <p:cNvPr id="99" name="矢印: 左 98">
            <a:extLst>
              <a:ext uri="{FF2B5EF4-FFF2-40B4-BE49-F238E27FC236}">
                <a16:creationId xmlns:a16="http://schemas.microsoft.com/office/drawing/2014/main" id="{A44C2999-2BB6-4261-B7F3-76B404056974}"/>
              </a:ext>
            </a:extLst>
          </p:cNvPr>
          <p:cNvSpPr/>
          <p:nvPr/>
        </p:nvSpPr>
        <p:spPr>
          <a:xfrm>
            <a:off x="4331566" y="3274481"/>
            <a:ext cx="1854862" cy="255478"/>
          </a:xfrm>
          <a:prstGeom prst="leftArrow">
            <a:avLst>
              <a:gd name="adj1" fmla="val 100000"/>
              <a:gd name="adj2" fmla="val 0"/>
            </a:avLst>
          </a:prstGeom>
          <a:solidFill>
            <a:srgbClr val="1737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bg1"/>
                </a:solidFill>
              </a:rPr>
              <a:t>中堅企業</a:t>
            </a:r>
            <a:endParaRPr kumimoji="1" lang="en-US" altLang="ja-JP" sz="1100" dirty="0">
              <a:solidFill>
                <a:schemeClr val="bg1"/>
              </a:solidFill>
            </a:endParaRPr>
          </a:p>
        </p:txBody>
      </p:sp>
      <p:sp>
        <p:nvSpPr>
          <p:cNvPr id="100" name="正方形/長方形 99">
            <a:extLst>
              <a:ext uri="{FF2B5EF4-FFF2-40B4-BE49-F238E27FC236}">
                <a16:creationId xmlns:a16="http://schemas.microsoft.com/office/drawing/2014/main" id="{E5E25EDF-87BF-48AF-864D-B12C30D3CD9F}"/>
              </a:ext>
            </a:extLst>
          </p:cNvPr>
          <p:cNvSpPr/>
          <p:nvPr/>
        </p:nvSpPr>
        <p:spPr>
          <a:xfrm>
            <a:off x="4250885" y="3503432"/>
            <a:ext cx="1986427" cy="1889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rPr>
              <a:t>資本金１億円超・従業員数</a:t>
            </a:r>
            <a:r>
              <a:rPr lang="en-US" altLang="ja-JP" sz="700" dirty="0">
                <a:solidFill>
                  <a:schemeClr val="tx1"/>
                </a:solidFill>
              </a:rPr>
              <a:t>2,000</a:t>
            </a:r>
            <a:r>
              <a:rPr lang="ja-JP" altLang="en-US" sz="700" dirty="0">
                <a:solidFill>
                  <a:schemeClr val="tx1"/>
                </a:solidFill>
              </a:rPr>
              <a:t>人以下</a:t>
            </a:r>
          </a:p>
        </p:txBody>
      </p:sp>
      <p:sp>
        <p:nvSpPr>
          <p:cNvPr id="15" name="正方形/長方形 14">
            <a:extLst>
              <a:ext uri="{FF2B5EF4-FFF2-40B4-BE49-F238E27FC236}">
                <a16:creationId xmlns:a16="http://schemas.microsoft.com/office/drawing/2014/main" id="{DD77BF25-831F-4160-BD01-FCE74E6E48C2}"/>
              </a:ext>
            </a:extLst>
          </p:cNvPr>
          <p:cNvSpPr/>
          <p:nvPr/>
        </p:nvSpPr>
        <p:spPr>
          <a:xfrm>
            <a:off x="92569" y="2752882"/>
            <a:ext cx="6673390" cy="507831"/>
          </a:xfrm>
          <a:prstGeom prst="rect">
            <a:avLst/>
          </a:prstGeom>
        </p:spPr>
        <p:txBody>
          <a:bodyPr wrap="square">
            <a:spAutoFit/>
          </a:bodyPr>
          <a:lstStyle/>
          <a:p>
            <a:pPr algn="ctr"/>
            <a:r>
              <a:rPr lang="ja-JP" altLang="en-US" sz="900" dirty="0">
                <a:latin typeface="+mn-ea"/>
              </a:rPr>
              <a:t>物価高に負けない構造的・持続的な賃上げの動きをより多くの国民に拡大し、効果を深めるため</a:t>
            </a:r>
            <a:endParaRPr lang="en-US" altLang="ja-JP" sz="900" dirty="0">
              <a:latin typeface="+mn-ea"/>
            </a:endParaRPr>
          </a:p>
          <a:p>
            <a:pPr algn="ctr"/>
            <a:r>
              <a:rPr lang="ja-JP" altLang="en-US" sz="900" dirty="0">
                <a:latin typeface="+mn-ea"/>
              </a:rPr>
              <a:t>賃上げ促進税制が強化され、</a:t>
            </a:r>
            <a:r>
              <a:rPr lang="ja-JP" altLang="en-US" sz="900" dirty="0">
                <a:solidFill>
                  <a:srgbClr val="C00000"/>
                </a:solidFill>
                <a:latin typeface="+mn-ea"/>
              </a:rPr>
              <a:t>３年延長されます！</a:t>
            </a:r>
            <a:r>
              <a:rPr lang="ja-JP" altLang="en-US" sz="900" dirty="0">
                <a:latin typeface="+mn-ea"/>
              </a:rPr>
              <a:t>さらに雇用環境改善のため人材投資・働きやすい職場づくりへの</a:t>
            </a:r>
            <a:endParaRPr lang="en-US" altLang="ja-JP" sz="900" dirty="0">
              <a:latin typeface="+mn-ea"/>
            </a:endParaRPr>
          </a:p>
          <a:p>
            <a:pPr algn="ctr"/>
            <a:r>
              <a:rPr lang="ja-JP" altLang="en-US" sz="900" dirty="0">
                <a:latin typeface="+mn-ea"/>
              </a:rPr>
              <a:t>インセンティブも付与し、賃金だけでない「働き方」全般にプラスとなる制度です！</a:t>
            </a:r>
          </a:p>
        </p:txBody>
      </p:sp>
      <p:sp>
        <p:nvSpPr>
          <p:cNvPr id="106" name="吹き出し: 角を丸めた四角形 105">
            <a:extLst>
              <a:ext uri="{FF2B5EF4-FFF2-40B4-BE49-F238E27FC236}">
                <a16:creationId xmlns:a16="http://schemas.microsoft.com/office/drawing/2014/main" id="{1FB24DC6-ABA3-45E2-B4A4-D8A217316F9F}"/>
              </a:ext>
            </a:extLst>
          </p:cNvPr>
          <p:cNvSpPr/>
          <p:nvPr/>
        </p:nvSpPr>
        <p:spPr>
          <a:xfrm>
            <a:off x="1871812" y="3692429"/>
            <a:ext cx="1050649" cy="257756"/>
          </a:xfrm>
          <a:prstGeom prst="wedgeRoundRectCallout">
            <a:avLst>
              <a:gd name="adj1" fmla="val -56049"/>
              <a:gd name="adj2" fmla="val 35145"/>
              <a:gd name="adj3" fmla="val 16667"/>
            </a:avLst>
          </a:prstGeom>
          <a:solidFill>
            <a:schemeClr val="bg1"/>
          </a:solid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dirty="0">
                <a:solidFill>
                  <a:schemeClr val="tx1"/>
                </a:solidFill>
                <a:latin typeface="+mn-ea"/>
              </a:rPr>
              <a:t>働きやすい職場づくり</a:t>
            </a:r>
          </a:p>
          <a:p>
            <a:pPr algn="ctr"/>
            <a:r>
              <a:rPr lang="ja-JP" altLang="en-US" sz="600" dirty="0" err="1">
                <a:solidFill>
                  <a:schemeClr val="tx1"/>
                </a:solidFill>
                <a:latin typeface="+mn-ea"/>
              </a:rPr>
              <a:t>への</a:t>
            </a:r>
            <a:r>
              <a:rPr lang="ja-JP" altLang="en-US" sz="600" dirty="0">
                <a:solidFill>
                  <a:schemeClr val="tx1"/>
                </a:solidFill>
                <a:latin typeface="+mn-ea"/>
              </a:rPr>
              <a:t>インセンティブ</a:t>
            </a:r>
          </a:p>
        </p:txBody>
      </p:sp>
      <p:sp>
        <p:nvSpPr>
          <p:cNvPr id="109" name="吹き出し: 角を丸めた四角形 108">
            <a:extLst>
              <a:ext uri="{FF2B5EF4-FFF2-40B4-BE49-F238E27FC236}">
                <a16:creationId xmlns:a16="http://schemas.microsoft.com/office/drawing/2014/main" id="{5CAA026E-D0E3-4D66-BE45-7EC530516DDA}"/>
              </a:ext>
            </a:extLst>
          </p:cNvPr>
          <p:cNvSpPr/>
          <p:nvPr/>
        </p:nvSpPr>
        <p:spPr>
          <a:xfrm>
            <a:off x="4449173" y="4182552"/>
            <a:ext cx="1050649" cy="257756"/>
          </a:xfrm>
          <a:prstGeom prst="wedgeRoundRectCallout">
            <a:avLst>
              <a:gd name="adj1" fmla="val -56049"/>
              <a:gd name="adj2" fmla="val 35145"/>
              <a:gd name="adj3" fmla="val 16667"/>
            </a:avLst>
          </a:prstGeom>
          <a:solidFill>
            <a:schemeClr val="bg1"/>
          </a:solid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dirty="0">
                <a:solidFill>
                  <a:schemeClr val="tx1"/>
                </a:solidFill>
                <a:latin typeface="+mn-ea"/>
              </a:rPr>
              <a:t>現行の大企業と</a:t>
            </a:r>
          </a:p>
          <a:p>
            <a:pPr algn="ctr"/>
            <a:r>
              <a:rPr lang="ja-JP" altLang="en-US" sz="600" dirty="0">
                <a:solidFill>
                  <a:schemeClr val="tx1"/>
                </a:solidFill>
                <a:latin typeface="+mn-ea"/>
              </a:rPr>
              <a:t>同水準の要件</a:t>
            </a:r>
          </a:p>
        </p:txBody>
      </p:sp>
      <p:sp>
        <p:nvSpPr>
          <p:cNvPr id="17" name="正方形/長方形 16">
            <a:extLst>
              <a:ext uri="{FF2B5EF4-FFF2-40B4-BE49-F238E27FC236}">
                <a16:creationId xmlns:a16="http://schemas.microsoft.com/office/drawing/2014/main" id="{B02116A0-618E-4AEE-ACFA-574AF0F0AC7B}"/>
              </a:ext>
            </a:extLst>
          </p:cNvPr>
          <p:cNvSpPr/>
          <p:nvPr/>
        </p:nvSpPr>
        <p:spPr>
          <a:xfrm>
            <a:off x="3700533" y="4997443"/>
            <a:ext cx="2664765" cy="612000"/>
          </a:xfrm>
          <a:prstGeom prst="rect">
            <a:avLst/>
          </a:prstGeom>
          <a:solidFill>
            <a:srgbClr val="C00000">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テキスト ボックス 109">
            <a:extLst>
              <a:ext uri="{FF2B5EF4-FFF2-40B4-BE49-F238E27FC236}">
                <a16:creationId xmlns:a16="http://schemas.microsoft.com/office/drawing/2014/main" id="{144B3828-99E9-4449-978D-D786B9690D49}"/>
              </a:ext>
            </a:extLst>
          </p:cNvPr>
          <p:cNvSpPr txBox="1"/>
          <p:nvPr/>
        </p:nvSpPr>
        <p:spPr>
          <a:xfrm>
            <a:off x="3907446" y="4985254"/>
            <a:ext cx="2250938" cy="200055"/>
          </a:xfrm>
          <a:prstGeom prst="rect">
            <a:avLst/>
          </a:prstGeom>
          <a:noFill/>
        </p:spPr>
        <p:txBody>
          <a:bodyPr wrap="square" rtlCol="0">
            <a:spAutoFit/>
          </a:bodyPr>
          <a:lstStyle/>
          <a:p>
            <a:pPr algn="ctr"/>
            <a:r>
              <a:rPr kumimoji="1" lang="ja-JP" altLang="en-US" sz="700" b="1" dirty="0">
                <a:solidFill>
                  <a:srgbClr val="C00000"/>
                </a:solidFill>
              </a:rPr>
              <a:t>女性活躍・子育て支援の上乗せ措置の要件</a:t>
            </a:r>
          </a:p>
        </p:txBody>
      </p:sp>
      <p:sp>
        <p:nvSpPr>
          <p:cNvPr id="111" name="テキスト ボックス 110">
            <a:extLst>
              <a:ext uri="{FF2B5EF4-FFF2-40B4-BE49-F238E27FC236}">
                <a16:creationId xmlns:a16="http://schemas.microsoft.com/office/drawing/2014/main" id="{AFC31B69-9C92-4E91-968A-4C7260A2818C}"/>
              </a:ext>
            </a:extLst>
          </p:cNvPr>
          <p:cNvSpPr txBox="1"/>
          <p:nvPr/>
        </p:nvSpPr>
        <p:spPr>
          <a:xfrm>
            <a:off x="3697982" y="5120357"/>
            <a:ext cx="2969753" cy="492443"/>
          </a:xfrm>
          <a:prstGeom prst="rect">
            <a:avLst/>
          </a:prstGeom>
          <a:noFill/>
        </p:spPr>
        <p:txBody>
          <a:bodyPr wrap="square" rtlCol="0">
            <a:spAutoFit/>
          </a:bodyPr>
          <a:lstStyle/>
          <a:p>
            <a:r>
              <a:rPr kumimoji="1" lang="ja-JP" altLang="en-US" sz="650" dirty="0"/>
              <a:t>くるみん　子育てサポート企業として厚生労働大臣が認定</a:t>
            </a:r>
            <a:endParaRPr kumimoji="1" lang="en-US" altLang="ja-JP" sz="650" dirty="0"/>
          </a:p>
          <a:p>
            <a:r>
              <a:rPr lang="ja-JP" altLang="en-US" sz="650" dirty="0"/>
              <a:t>えるぼし　女性活躍を推進する優良企業として厚生労働大臣が認定</a:t>
            </a:r>
            <a:endParaRPr lang="en-US" altLang="ja-JP" sz="650" dirty="0"/>
          </a:p>
          <a:p>
            <a:r>
              <a:rPr lang="ja-JP" altLang="en-US" sz="650" dirty="0"/>
              <a:t>中小企業・個人事業者：「</a:t>
            </a:r>
            <a:r>
              <a:rPr lang="ja-JP" altLang="en-US" sz="650" dirty="0" err="1"/>
              <a:t>くるみん</a:t>
            </a:r>
            <a:r>
              <a:rPr lang="ja-JP" altLang="en-US" sz="650" dirty="0"/>
              <a:t>以上」または「えるぼし２段階目以上」</a:t>
            </a:r>
            <a:endParaRPr lang="en-US" altLang="ja-JP" sz="650" dirty="0"/>
          </a:p>
          <a:p>
            <a:r>
              <a:rPr lang="ja-JP" altLang="en-US" sz="650" dirty="0"/>
              <a:t>中堅企業：「プラチナ</a:t>
            </a:r>
            <a:r>
              <a:rPr lang="ja-JP" altLang="en-US" sz="650" dirty="0" err="1"/>
              <a:t>くるみん</a:t>
            </a:r>
            <a:r>
              <a:rPr lang="ja-JP" altLang="en-US" sz="650" dirty="0"/>
              <a:t>」または「えるぼし３段階目以上」</a:t>
            </a:r>
          </a:p>
        </p:txBody>
      </p:sp>
      <p:pic>
        <p:nvPicPr>
          <p:cNvPr id="114" name="図 113">
            <a:extLst>
              <a:ext uri="{FF2B5EF4-FFF2-40B4-BE49-F238E27FC236}">
                <a16:creationId xmlns:a16="http://schemas.microsoft.com/office/drawing/2014/main" id="{2FD90F1C-D9A4-473F-8ED6-FE91BEF7CA73}"/>
              </a:ext>
            </a:extLst>
          </p:cNvPr>
          <p:cNvPicPr>
            <a:picLocks noChangeAspect="1"/>
          </p:cNvPicPr>
          <p:nvPr/>
        </p:nvPicPr>
        <p:blipFill rotWithShape="1">
          <a:blip r:embed="rId4"/>
          <a:srcRect r="68236"/>
          <a:stretch/>
        </p:blipFill>
        <p:spPr>
          <a:xfrm>
            <a:off x="6420285" y="4991215"/>
            <a:ext cx="308383" cy="318650"/>
          </a:xfrm>
          <a:prstGeom prst="rect">
            <a:avLst/>
          </a:prstGeom>
        </p:spPr>
      </p:pic>
      <p:grpSp>
        <p:nvGrpSpPr>
          <p:cNvPr id="5" name="グループ化 4">
            <a:extLst>
              <a:ext uri="{FF2B5EF4-FFF2-40B4-BE49-F238E27FC236}">
                <a16:creationId xmlns:a16="http://schemas.microsoft.com/office/drawing/2014/main" id="{EDED722B-051B-496A-B090-B6B823E2244A}"/>
              </a:ext>
            </a:extLst>
          </p:cNvPr>
          <p:cNvGrpSpPr/>
          <p:nvPr/>
        </p:nvGrpSpPr>
        <p:grpSpPr>
          <a:xfrm>
            <a:off x="6418467" y="5294382"/>
            <a:ext cx="273118" cy="303871"/>
            <a:chOff x="6552803" y="5359527"/>
            <a:chExt cx="214566" cy="238726"/>
          </a:xfrm>
        </p:grpSpPr>
        <p:pic>
          <p:nvPicPr>
            <p:cNvPr id="115" name="図 114">
              <a:extLst>
                <a:ext uri="{FF2B5EF4-FFF2-40B4-BE49-F238E27FC236}">
                  <a16:creationId xmlns:a16="http://schemas.microsoft.com/office/drawing/2014/main" id="{EB26447D-B8E6-4D42-8C37-5A019F36CB17}"/>
                </a:ext>
              </a:extLst>
            </p:cNvPr>
            <p:cNvPicPr>
              <a:picLocks noChangeAspect="1"/>
            </p:cNvPicPr>
            <p:nvPr/>
          </p:nvPicPr>
          <p:blipFill rotWithShape="1">
            <a:blip r:embed="rId5"/>
            <a:srcRect l="11067" r="66756"/>
            <a:stretch/>
          </p:blipFill>
          <p:spPr>
            <a:xfrm>
              <a:off x="6559153" y="5370761"/>
              <a:ext cx="208216" cy="227492"/>
            </a:xfrm>
            <a:prstGeom prst="rect">
              <a:avLst/>
            </a:prstGeom>
          </p:spPr>
        </p:pic>
        <p:sp>
          <p:nvSpPr>
            <p:cNvPr id="18" name="正方形/長方形 17">
              <a:extLst>
                <a:ext uri="{FF2B5EF4-FFF2-40B4-BE49-F238E27FC236}">
                  <a16:creationId xmlns:a16="http://schemas.microsoft.com/office/drawing/2014/main" id="{55B796E4-6DB5-4150-947A-E5148B71F22C}"/>
                </a:ext>
              </a:extLst>
            </p:cNvPr>
            <p:cNvSpPr/>
            <p:nvPr/>
          </p:nvSpPr>
          <p:spPr>
            <a:xfrm>
              <a:off x="6552803" y="5359527"/>
              <a:ext cx="72008" cy="519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9" name="正方形/長方形 18">
            <a:extLst>
              <a:ext uri="{FF2B5EF4-FFF2-40B4-BE49-F238E27FC236}">
                <a16:creationId xmlns:a16="http://schemas.microsoft.com/office/drawing/2014/main" id="{54905242-EEFD-415E-A430-B3C9FE54B87D}"/>
              </a:ext>
            </a:extLst>
          </p:cNvPr>
          <p:cNvSpPr/>
          <p:nvPr/>
        </p:nvSpPr>
        <p:spPr>
          <a:xfrm>
            <a:off x="2151391" y="4029270"/>
            <a:ext cx="1233772" cy="901841"/>
          </a:xfrm>
          <a:prstGeom prst="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a:extLst>
              <a:ext uri="{FF2B5EF4-FFF2-40B4-BE49-F238E27FC236}">
                <a16:creationId xmlns:a16="http://schemas.microsoft.com/office/drawing/2014/main" id="{5342A3AA-83E1-48C6-AD74-47BDFE5DAE5F}"/>
              </a:ext>
            </a:extLst>
          </p:cNvPr>
          <p:cNvSpPr txBox="1"/>
          <p:nvPr/>
        </p:nvSpPr>
        <p:spPr>
          <a:xfrm>
            <a:off x="2151392" y="4026599"/>
            <a:ext cx="1233772" cy="569387"/>
          </a:xfrm>
          <a:prstGeom prst="rect">
            <a:avLst/>
          </a:prstGeom>
          <a:noFill/>
          <a:ln w="28575">
            <a:noFill/>
          </a:ln>
        </p:spPr>
        <p:txBody>
          <a:bodyPr wrap="square" rtlCol="0">
            <a:spAutoFit/>
          </a:bodyPr>
          <a:lstStyle/>
          <a:p>
            <a:pPr algn="ctr"/>
            <a:r>
              <a:rPr kumimoji="1" lang="ja-JP" altLang="en-US" sz="1200" dirty="0"/>
              <a:t>控除率</a:t>
            </a:r>
            <a:endParaRPr kumimoji="1" lang="en-US" altLang="ja-JP" sz="1200" dirty="0"/>
          </a:p>
          <a:p>
            <a:pPr algn="ctr"/>
            <a:r>
              <a:rPr kumimoji="1" lang="ja-JP" altLang="en-US" sz="1200" dirty="0">
                <a:solidFill>
                  <a:srgbClr val="C00000"/>
                </a:solidFill>
              </a:rPr>
              <a:t>最大</a:t>
            </a:r>
            <a:r>
              <a:rPr kumimoji="1" lang="en-US" altLang="ja-JP" sz="1200" dirty="0">
                <a:solidFill>
                  <a:srgbClr val="C00000"/>
                </a:solidFill>
              </a:rPr>
              <a:t>4</a:t>
            </a:r>
            <a:r>
              <a:rPr kumimoji="1" lang="ja-JP" altLang="en-US" sz="1200" dirty="0">
                <a:solidFill>
                  <a:srgbClr val="C00000"/>
                </a:solidFill>
              </a:rPr>
              <a:t>５％</a:t>
            </a:r>
            <a:endParaRPr kumimoji="1" lang="en-US" altLang="ja-JP" sz="1200" dirty="0">
              <a:solidFill>
                <a:srgbClr val="C00000"/>
              </a:solidFill>
            </a:endParaRPr>
          </a:p>
          <a:p>
            <a:pPr algn="ctr"/>
            <a:r>
              <a:rPr kumimoji="1" lang="ja-JP" altLang="en-US" sz="700" dirty="0">
                <a:solidFill>
                  <a:schemeClr val="tx1"/>
                </a:solidFill>
              </a:rPr>
              <a:t>（現行：最大</a:t>
            </a:r>
            <a:r>
              <a:rPr kumimoji="1" lang="en-US" altLang="ja-JP" sz="700" dirty="0">
                <a:solidFill>
                  <a:schemeClr val="tx1"/>
                </a:solidFill>
              </a:rPr>
              <a:t>40</a:t>
            </a:r>
            <a:r>
              <a:rPr kumimoji="1" lang="ja-JP" altLang="en-US" sz="700" dirty="0">
                <a:solidFill>
                  <a:schemeClr val="tx1"/>
                </a:solidFill>
              </a:rPr>
              <a:t>％）</a:t>
            </a:r>
            <a:endParaRPr kumimoji="1" lang="en-US" altLang="ja-JP" sz="900" dirty="0">
              <a:solidFill>
                <a:schemeClr val="tx1"/>
              </a:solidFill>
            </a:endParaRPr>
          </a:p>
        </p:txBody>
      </p:sp>
      <p:sp>
        <p:nvSpPr>
          <p:cNvPr id="84" name="テキスト ボックス 83">
            <a:extLst>
              <a:ext uri="{FF2B5EF4-FFF2-40B4-BE49-F238E27FC236}">
                <a16:creationId xmlns:a16="http://schemas.microsoft.com/office/drawing/2014/main" id="{58509F78-62C9-4979-BD44-1E1CDAED9FBF}"/>
              </a:ext>
            </a:extLst>
          </p:cNvPr>
          <p:cNvSpPr txBox="1"/>
          <p:nvPr/>
        </p:nvSpPr>
        <p:spPr>
          <a:xfrm>
            <a:off x="2048508" y="4658581"/>
            <a:ext cx="1439538" cy="261610"/>
          </a:xfrm>
          <a:prstGeom prst="rect">
            <a:avLst/>
          </a:prstGeom>
          <a:noFill/>
          <a:ln w="12700">
            <a:noFill/>
          </a:ln>
        </p:spPr>
        <p:txBody>
          <a:bodyPr wrap="square" rtlCol="0">
            <a:spAutoFit/>
          </a:bodyPr>
          <a:lstStyle/>
          <a:p>
            <a:pPr algn="ctr"/>
            <a:r>
              <a:rPr kumimoji="1" lang="ja-JP" altLang="en-US" sz="1100" dirty="0">
                <a:solidFill>
                  <a:srgbClr val="C00000"/>
                </a:solidFill>
              </a:rPr>
              <a:t>５年間の繰越控除</a:t>
            </a:r>
          </a:p>
        </p:txBody>
      </p:sp>
      <p:sp>
        <p:nvSpPr>
          <p:cNvPr id="85" name="テキスト ボックス 84">
            <a:extLst>
              <a:ext uri="{FF2B5EF4-FFF2-40B4-BE49-F238E27FC236}">
                <a16:creationId xmlns:a16="http://schemas.microsoft.com/office/drawing/2014/main" id="{1CB08C89-ED61-4743-98B8-8975A49B149F}"/>
              </a:ext>
            </a:extLst>
          </p:cNvPr>
          <p:cNvSpPr txBox="1"/>
          <p:nvPr/>
        </p:nvSpPr>
        <p:spPr>
          <a:xfrm>
            <a:off x="2599645" y="4480673"/>
            <a:ext cx="337264" cy="276999"/>
          </a:xfrm>
          <a:prstGeom prst="rect">
            <a:avLst/>
          </a:prstGeom>
          <a:noFill/>
          <a:ln w="28575">
            <a:noFill/>
          </a:ln>
        </p:spPr>
        <p:txBody>
          <a:bodyPr wrap="square" rtlCol="0">
            <a:spAutoFit/>
          </a:bodyPr>
          <a:lstStyle/>
          <a:p>
            <a:pPr algn="ctr"/>
            <a:r>
              <a:rPr kumimoji="1" lang="ja-JP" altLang="en-US" sz="1200" dirty="0"/>
              <a:t>＋</a:t>
            </a:r>
            <a:endParaRPr kumimoji="1" lang="en-US" altLang="ja-JP" sz="900" dirty="0">
              <a:solidFill>
                <a:schemeClr val="tx1"/>
              </a:solidFill>
            </a:endParaRPr>
          </a:p>
        </p:txBody>
      </p:sp>
      <p:pic>
        <p:nvPicPr>
          <p:cNvPr id="87" name="図 86">
            <a:extLst>
              <a:ext uri="{FF2B5EF4-FFF2-40B4-BE49-F238E27FC236}">
                <a16:creationId xmlns:a16="http://schemas.microsoft.com/office/drawing/2014/main" id="{37C310D9-4E14-4A4E-9C4C-1C3EA1D6378A}"/>
              </a:ext>
            </a:extLst>
          </p:cNvPr>
          <p:cNvPicPr>
            <a:picLocks noChangeAspect="1"/>
          </p:cNvPicPr>
          <p:nvPr/>
        </p:nvPicPr>
        <p:blipFill>
          <a:blip r:embed="rId3" cstate="print">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2204304" y="4541396"/>
            <a:ext cx="312399" cy="170563"/>
          </a:xfrm>
          <a:prstGeom prst="rect">
            <a:avLst/>
          </a:prstGeom>
        </p:spPr>
      </p:pic>
      <p:sp>
        <p:nvSpPr>
          <p:cNvPr id="127" name="正方形/長方形 126">
            <a:extLst>
              <a:ext uri="{FF2B5EF4-FFF2-40B4-BE49-F238E27FC236}">
                <a16:creationId xmlns:a16="http://schemas.microsoft.com/office/drawing/2014/main" id="{1C286B86-720F-4C99-BCE2-43717E1D8423}"/>
              </a:ext>
            </a:extLst>
          </p:cNvPr>
          <p:cNvSpPr/>
          <p:nvPr/>
        </p:nvSpPr>
        <p:spPr>
          <a:xfrm>
            <a:off x="5579604" y="4207520"/>
            <a:ext cx="1233772" cy="723591"/>
          </a:xfrm>
          <a:prstGeom prst="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テキスト ボックス 88">
            <a:extLst>
              <a:ext uri="{FF2B5EF4-FFF2-40B4-BE49-F238E27FC236}">
                <a16:creationId xmlns:a16="http://schemas.microsoft.com/office/drawing/2014/main" id="{B4A2BAF5-1C45-4424-BC65-DB16C4DC7DB1}"/>
              </a:ext>
            </a:extLst>
          </p:cNvPr>
          <p:cNvSpPr txBox="1"/>
          <p:nvPr/>
        </p:nvSpPr>
        <p:spPr>
          <a:xfrm>
            <a:off x="5579605" y="4256325"/>
            <a:ext cx="1248488" cy="599267"/>
          </a:xfrm>
          <a:prstGeom prst="rect">
            <a:avLst/>
          </a:prstGeom>
          <a:noFill/>
          <a:ln w="28575">
            <a:noFill/>
          </a:ln>
        </p:spPr>
        <p:txBody>
          <a:bodyPr wrap="square" rtlCol="0">
            <a:spAutoFit/>
          </a:bodyPr>
          <a:lstStyle/>
          <a:p>
            <a:pPr algn="ctr">
              <a:lnSpc>
                <a:spcPct val="150000"/>
              </a:lnSpc>
            </a:pPr>
            <a:r>
              <a:rPr kumimoji="1" lang="ja-JP" altLang="en-US" sz="1200" dirty="0"/>
              <a:t>控除率</a:t>
            </a:r>
            <a:endParaRPr kumimoji="1" lang="en-US" altLang="ja-JP" sz="1200" dirty="0"/>
          </a:p>
          <a:p>
            <a:pPr algn="ctr">
              <a:lnSpc>
                <a:spcPct val="150000"/>
              </a:lnSpc>
            </a:pPr>
            <a:r>
              <a:rPr kumimoji="1" lang="ja-JP" altLang="en-US" sz="1200" dirty="0">
                <a:solidFill>
                  <a:srgbClr val="C00000"/>
                </a:solidFill>
              </a:rPr>
              <a:t>最大</a:t>
            </a:r>
            <a:r>
              <a:rPr lang="en-US" altLang="ja-JP" sz="1200" dirty="0">
                <a:solidFill>
                  <a:srgbClr val="C00000"/>
                </a:solidFill>
              </a:rPr>
              <a:t>35</a:t>
            </a:r>
            <a:r>
              <a:rPr kumimoji="1" lang="ja-JP" altLang="en-US" sz="1200" dirty="0">
                <a:solidFill>
                  <a:srgbClr val="C00000"/>
                </a:solidFill>
              </a:rPr>
              <a:t>％</a:t>
            </a:r>
            <a:endParaRPr kumimoji="1" lang="en-US" altLang="ja-JP" sz="900" dirty="0">
              <a:solidFill>
                <a:srgbClr val="C00000"/>
              </a:solidFill>
            </a:endParaRPr>
          </a:p>
        </p:txBody>
      </p:sp>
      <p:graphicFrame>
        <p:nvGraphicFramePr>
          <p:cNvPr id="128" name="表 127">
            <a:extLst>
              <a:ext uri="{FF2B5EF4-FFF2-40B4-BE49-F238E27FC236}">
                <a16:creationId xmlns:a16="http://schemas.microsoft.com/office/drawing/2014/main" id="{A570F4F4-4DFD-4985-92B1-D01E1F3E8C30}"/>
              </a:ext>
            </a:extLst>
          </p:cNvPr>
          <p:cNvGraphicFramePr>
            <a:graphicFrameLocks noGrp="1"/>
          </p:cNvGraphicFramePr>
          <p:nvPr>
            <p:extLst>
              <p:ext uri="{D42A27DB-BD31-4B8C-83A1-F6EECF244321}">
                <p14:modId xmlns:p14="http://schemas.microsoft.com/office/powerpoint/2010/main" val="2712217467"/>
              </p:ext>
            </p:extLst>
          </p:nvPr>
        </p:nvGraphicFramePr>
        <p:xfrm>
          <a:off x="63000" y="6360584"/>
          <a:ext cx="6732000" cy="2118720"/>
        </p:xfrm>
        <a:graphic>
          <a:graphicData uri="http://schemas.openxmlformats.org/drawingml/2006/table">
            <a:tbl>
              <a:tblPr firstRow="1" bandRow="1">
                <a:tableStyleId>{5C22544A-7EE6-4342-B048-85BDC9FD1C3A}</a:tableStyleId>
              </a:tblPr>
              <a:tblGrid>
                <a:gridCol w="1836000">
                  <a:extLst>
                    <a:ext uri="{9D8B030D-6E8A-4147-A177-3AD203B41FA5}">
                      <a16:colId xmlns:a16="http://schemas.microsoft.com/office/drawing/2014/main" val="1831996598"/>
                    </a:ext>
                  </a:extLst>
                </a:gridCol>
                <a:gridCol w="1836000">
                  <a:extLst>
                    <a:ext uri="{9D8B030D-6E8A-4147-A177-3AD203B41FA5}">
                      <a16:colId xmlns:a16="http://schemas.microsoft.com/office/drawing/2014/main" val="1637461541"/>
                    </a:ext>
                  </a:extLst>
                </a:gridCol>
                <a:gridCol w="3060000">
                  <a:extLst>
                    <a:ext uri="{9D8B030D-6E8A-4147-A177-3AD203B41FA5}">
                      <a16:colId xmlns:a16="http://schemas.microsoft.com/office/drawing/2014/main" val="1084688990"/>
                    </a:ext>
                  </a:extLst>
                </a:gridCol>
              </a:tblGrid>
              <a:tr h="201500">
                <a:tc>
                  <a:txBody>
                    <a:bodyPr/>
                    <a:lstStyle/>
                    <a:p>
                      <a:pPr algn="ctr"/>
                      <a:r>
                        <a:rPr kumimoji="1" lang="ja-JP" altLang="en-US" sz="800" b="1" dirty="0">
                          <a:solidFill>
                            <a:schemeClr val="bg1"/>
                          </a:solidFill>
                          <a:latin typeface="BIZ UDPゴシック" panose="020B0400000000000000" pitchFamily="50" charset="-128"/>
                          <a:ea typeface="BIZ UDPゴシック" panose="020B0400000000000000" pitchFamily="50" charset="-128"/>
                        </a:rPr>
                        <a:t>最低賃金の見直し</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17375E"/>
                    </a:solidFill>
                  </a:tcPr>
                </a:tc>
                <a:tc>
                  <a:txBody>
                    <a:bodyPr/>
                    <a:lstStyle/>
                    <a:p>
                      <a:pPr algn="ctr"/>
                      <a:r>
                        <a:rPr kumimoji="1" lang="ja-JP" altLang="en-US" sz="800" b="1" dirty="0">
                          <a:solidFill>
                            <a:schemeClr val="bg1"/>
                          </a:solidFill>
                          <a:latin typeface="BIZ UDPゴシック" panose="020B0400000000000000" pitchFamily="50" charset="-128"/>
                          <a:ea typeface="BIZ UDPゴシック" panose="020B0400000000000000" pitchFamily="50" charset="-128"/>
                        </a:rPr>
                        <a:t>就業規則の整備</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17375E"/>
                    </a:solidFill>
                  </a:tcPr>
                </a:tc>
                <a:tc>
                  <a:txBody>
                    <a:bodyPr/>
                    <a:lstStyle/>
                    <a:p>
                      <a:pPr algn="ctr"/>
                      <a:r>
                        <a:rPr kumimoji="1" lang="ja-JP" altLang="en-US" sz="800" b="1" dirty="0">
                          <a:solidFill>
                            <a:schemeClr val="bg1"/>
                          </a:solidFill>
                          <a:latin typeface="BIZ UDPゴシック" panose="020B0400000000000000" pitchFamily="50" charset="-128"/>
                          <a:ea typeface="BIZ UDPゴシック" panose="020B0400000000000000" pitchFamily="50" charset="-128"/>
                        </a:rPr>
                        <a:t>人材採用の見直し</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17375E"/>
                    </a:solidFill>
                  </a:tcPr>
                </a:tc>
                <a:extLst>
                  <a:ext uri="{0D108BD9-81ED-4DB2-BD59-A6C34878D82A}">
                    <a16:rowId xmlns:a16="http://schemas.microsoft.com/office/drawing/2014/main" val="158494979"/>
                  </a:ext>
                </a:extLst>
              </a:tr>
              <a:tr h="792000">
                <a:tc>
                  <a:txBody>
                    <a:bodyPr/>
                    <a:lstStyle/>
                    <a:p>
                      <a:pPr algn="just"/>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最低賃金は毎年</a:t>
                      </a:r>
                      <a:r>
                        <a:rPr kumimoji="1" lang="en-US" altLang="ja-JP"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10</a:t>
                      </a: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月に改定されています。正社員についても時給換算し、時給が最低賃金を下回っている従業員がいないことを確認します。</a:t>
                      </a:r>
                    </a:p>
                  </a:txBody>
                  <a:tcPr marT="7200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just"/>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自社の就業規則を整えるとともに、最近の労働法改正にあわせた内容となっていることを確認します。現行の労働法にあっていない場合は、雇用や賃上げにおける助成金の申請がとおらないことがあります。</a:t>
                      </a:r>
                    </a:p>
                  </a:txBody>
                  <a:tcPr marT="7200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lgn="just">
                        <a:buFont typeface="Wingdings" panose="05000000000000000000" pitchFamily="2" charset="2"/>
                        <a:buChar char="ü"/>
                      </a:pP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ハローワーク等の求人広告は経営者自身の言葉で思いを入力する</a:t>
                      </a:r>
                      <a:endParaRPr kumimoji="1" lang="en-US" altLang="ja-JP" sz="700" b="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171450" indent="-171450" algn="just">
                        <a:buFont typeface="Wingdings" panose="05000000000000000000" pitchFamily="2" charset="2"/>
                        <a:buChar char="ü"/>
                      </a:pP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求人票の冒頭</a:t>
                      </a:r>
                      <a:r>
                        <a:rPr kumimoji="1" lang="en-US" altLang="ja-JP"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80</a:t>
                      </a: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文字で、何の会社かを印象的に説明</a:t>
                      </a:r>
                    </a:p>
                    <a:p>
                      <a:pPr marL="171450" indent="-171450" algn="just">
                        <a:buFont typeface="Wingdings" panose="05000000000000000000" pitchFamily="2" charset="2"/>
                        <a:buChar char="ü"/>
                      </a:pP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仕事内容は単に営業とせず、何を誰にどうするのか具体的に記載する</a:t>
                      </a:r>
                    </a:p>
                    <a:p>
                      <a:pPr marL="171450" indent="-171450" algn="just">
                        <a:buFont typeface="Wingdings" panose="05000000000000000000" pitchFamily="2" charset="2"/>
                        <a:buChar char="ü"/>
                      </a:pP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ホームページや</a:t>
                      </a:r>
                      <a:r>
                        <a:rPr kumimoji="1" lang="en-US" altLang="ja-JP"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SNS</a:t>
                      </a: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で社内イベントや業務風景、ランチタイムや退勤後の雰囲気を動画で発信し、どのような社員がいるかなどを伝える</a:t>
                      </a:r>
                    </a:p>
                    <a:p>
                      <a:pPr marL="171450" indent="-171450" algn="just">
                        <a:buFont typeface="Wingdings" panose="05000000000000000000" pitchFamily="2" charset="2"/>
                        <a:buChar char="ü"/>
                      </a:pP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若い世代には</a:t>
                      </a:r>
                      <a:r>
                        <a:rPr kumimoji="1" lang="en-US" altLang="ja-JP" sz="700" b="0" dirty="0" err="1">
                          <a:solidFill>
                            <a:schemeClr val="tx1">
                              <a:lumMod val="75000"/>
                              <a:lumOff val="25000"/>
                            </a:schemeClr>
                          </a:solidFill>
                          <a:latin typeface="BIZ UDPゴシック" panose="020B0400000000000000" pitchFamily="50" charset="-128"/>
                          <a:ea typeface="BIZ UDPゴシック" panose="020B0400000000000000" pitchFamily="50" charset="-128"/>
                        </a:rPr>
                        <a:t>TikTok</a:t>
                      </a: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や</a:t>
                      </a:r>
                      <a:r>
                        <a:rPr kumimoji="1" lang="en-US" altLang="ja-JP"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X</a:t>
                      </a: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など自社の求人像と合った求人媒体を選択</a:t>
                      </a:r>
                      <a:endParaRPr kumimoji="1" lang="en-US" altLang="ja-JP" sz="700" b="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txBody>
                  <a:tcPr marT="7200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26843652"/>
                  </a:ext>
                </a:extLst>
              </a:tr>
              <a:tr h="201500">
                <a:tc>
                  <a:txBody>
                    <a:bodyPr/>
                    <a:lstStyle/>
                    <a:p>
                      <a:pPr algn="ctr"/>
                      <a:r>
                        <a:rPr kumimoji="1" lang="ja-JP" altLang="en-US" sz="800" b="1" dirty="0">
                          <a:solidFill>
                            <a:schemeClr val="bg1"/>
                          </a:solidFill>
                          <a:latin typeface="BIZ UDPゴシック" panose="020B0400000000000000" pitchFamily="50" charset="-128"/>
                          <a:ea typeface="BIZ UDPゴシック" panose="020B0400000000000000" pitchFamily="50" charset="-128"/>
                        </a:rPr>
                        <a:t>従業員定着率改善の取り組み</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17375E"/>
                    </a:solidFill>
                  </a:tcPr>
                </a:tc>
                <a:tc>
                  <a:txBody>
                    <a:bodyPr/>
                    <a:lstStyle/>
                    <a:p>
                      <a:pPr algn="ctr"/>
                      <a:r>
                        <a:rPr kumimoji="1" lang="ja-JP" altLang="en-US" sz="800" b="1" dirty="0">
                          <a:solidFill>
                            <a:schemeClr val="bg1"/>
                          </a:solidFill>
                          <a:latin typeface="BIZ UDPゴシック" panose="020B0400000000000000" pitchFamily="50" charset="-128"/>
                          <a:ea typeface="BIZ UDPゴシック" panose="020B0400000000000000" pitchFamily="50" charset="-128"/>
                        </a:rPr>
                        <a:t>販売価格の見直し</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17375E"/>
                    </a:solidFill>
                  </a:tcPr>
                </a:tc>
                <a:tc>
                  <a:txBody>
                    <a:bodyPr/>
                    <a:lstStyle/>
                    <a:p>
                      <a:pPr algn="ctr"/>
                      <a:r>
                        <a:rPr kumimoji="1" lang="ja-JP" altLang="en-US" sz="800" b="1" dirty="0">
                          <a:solidFill>
                            <a:schemeClr val="bg1"/>
                          </a:solidFill>
                          <a:latin typeface="BIZ UDPゴシック" panose="020B0400000000000000" pitchFamily="50" charset="-128"/>
                          <a:ea typeface="BIZ UDPゴシック" panose="020B0400000000000000" pitchFamily="50" charset="-128"/>
                        </a:rPr>
                        <a:t>付加価値の向上</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17375E"/>
                    </a:solidFill>
                  </a:tcPr>
                </a:tc>
                <a:extLst>
                  <a:ext uri="{0D108BD9-81ED-4DB2-BD59-A6C34878D82A}">
                    <a16:rowId xmlns:a16="http://schemas.microsoft.com/office/drawing/2014/main" val="1854732641"/>
                  </a:ext>
                </a:extLst>
              </a:tr>
              <a:tr h="900000">
                <a:tc>
                  <a:txBody>
                    <a:bodyPr/>
                    <a:lstStyle/>
                    <a:p>
                      <a:pPr marL="0" indent="0" algn="just">
                        <a:spcBef>
                          <a:spcPts val="0"/>
                        </a:spcBef>
                        <a:buFont typeface="Arial" panose="020B0604020202020204" pitchFamily="34" charset="0"/>
                        <a:buNone/>
                      </a:pP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離職率の理由として回答が多い「労働条件、休日など」についても改善に取り組むことが有効です。特に若い世代は給料水準よりも労働時間の長さや休日数の少なさを理由とする離職が目立ちます。</a:t>
                      </a:r>
                      <a:endParaRPr kumimoji="1" lang="en-US" altLang="ja-JP" sz="700" b="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indent="0" algn="just">
                        <a:spcBef>
                          <a:spcPts val="0"/>
                        </a:spcBef>
                        <a:buFont typeface="Wingdings" panose="05000000000000000000" pitchFamily="2" charset="2"/>
                        <a:buNone/>
                      </a:pP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 土日祝などの休日化、年間休日の増加</a:t>
                      </a:r>
                      <a:endParaRPr kumimoji="1" lang="en-US" altLang="ja-JP" sz="700" b="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indent="0" algn="just">
                        <a:spcBef>
                          <a:spcPts val="0"/>
                        </a:spcBef>
                        <a:buFont typeface="Wingdings" panose="05000000000000000000" pitchFamily="2" charset="2"/>
                        <a:buNone/>
                      </a:pP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 介護休暇、時間単位の有休などの導入</a:t>
                      </a:r>
                      <a:endParaRPr kumimoji="1" lang="en-US" altLang="ja-JP" sz="700" b="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txBody>
                  <a:tcPr marT="7200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just">
                        <a:spcBef>
                          <a:spcPts val="0"/>
                        </a:spcBef>
                      </a:pP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売上の拡大策はコスト上昇分を販売価格に転嫁する値上げです。価格交渉が難しい販売先に理解してもらうためには、事前に自社で以下を取り組んでおくことが有効です。</a:t>
                      </a:r>
                    </a:p>
                    <a:p>
                      <a:pPr marL="0" indent="0" algn="just">
                        <a:spcBef>
                          <a:spcPts val="0"/>
                        </a:spcBef>
                        <a:buFont typeface="Arial" panose="020B0604020202020204" pitchFamily="34" charset="0"/>
                        <a:buNone/>
                      </a:pP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 原価管理の導入による経費内容の把握</a:t>
                      </a:r>
                      <a:endParaRPr kumimoji="1" lang="en-US" altLang="ja-JP" sz="700" b="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indent="0" algn="just">
                        <a:spcBef>
                          <a:spcPts val="0"/>
                        </a:spcBef>
                        <a:buFont typeface="Arial" panose="020B0604020202020204" pitchFamily="34" charset="0"/>
                        <a:buNone/>
                      </a:pP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 電気料金や原材料価格についてのデータの収集など</a:t>
                      </a:r>
                    </a:p>
                  </a:txBody>
                  <a:tcPr marT="7200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just">
                        <a:spcBef>
                          <a:spcPts val="0"/>
                        </a:spcBef>
                      </a:pP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売上、利益を拡大するために、新たな製品やサービスに取り組むことがあげられます。まったく新しい分野に取り組むことだけではありません。従来と同じ製品であっても新たに</a:t>
                      </a:r>
                      <a:r>
                        <a:rPr kumimoji="1" lang="en-US" altLang="ja-JP"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EC</a:t>
                      </a: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サイトでの販売を開始するなど、商流の見直しにより利益率を向上させる取り組みなどが検討可能です。</a:t>
                      </a:r>
                    </a:p>
                  </a:txBody>
                  <a:tcPr marT="7200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45421668"/>
                  </a:ext>
                </a:extLst>
              </a:tr>
            </a:tbl>
          </a:graphicData>
        </a:graphic>
      </p:graphicFrame>
      <p:grpSp>
        <p:nvGrpSpPr>
          <p:cNvPr id="6" name="グループ化 5">
            <a:extLst>
              <a:ext uri="{FF2B5EF4-FFF2-40B4-BE49-F238E27FC236}">
                <a16:creationId xmlns:a16="http://schemas.microsoft.com/office/drawing/2014/main" id="{FEFB0469-B7D6-42E8-9BC4-1FBCEA7CF6B9}"/>
              </a:ext>
            </a:extLst>
          </p:cNvPr>
          <p:cNvGrpSpPr/>
          <p:nvPr/>
        </p:nvGrpSpPr>
        <p:grpSpPr>
          <a:xfrm>
            <a:off x="174802" y="6089873"/>
            <a:ext cx="1921595" cy="276999"/>
            <a:chOff x="174802" y="6070823"/>
            <a:chExt cx="1921595" cy="276999"/>
          </a:xfrm>
        </p:grpSpPr>
        <p:sp>
          <p:nvSpPr>
            <p:cNvPr id="20" name="正方形/長方形 19">
              <a:extLst>
                <a:ext uri="{FF2B5EF4-FFF2-40B4-BE49-F238E27FC236}">
                  <a16:creationId xmlns:a16="http://schemas.microsoft.com/office/drawing/2014/main" id="{762DCDC3-B9B5-4FDB-88A7-156CDD8DF777}"/>
                </a:ext>
              </a:extLst>
            </p:cNvPr>
            <p:cNvSpPr/>
            <p:nvPr/>
          </p:nvSpPr>
          <p:spPr>
            <a:xfrm>
              <a:off x="228683" y="6256764"/>
              <a:ext cx="1813833" cy="4571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四角形: 角を丸くする 2">
              <a:extLst>
                <a:ext uri="{FF2B5EF4-FFF2-40B4-BE49-F238E27FC236}">
                  <a16:creationId xmlns:a16="http://schemas.microsoft.com/office/drawing/2014/main" id="{5C3D475D-D2A5-4097-8AD1-445A695629FA}"/>
                </a:ext>
              </a:extLst>
            </p:cNvPr>
            <p:cNvSpPr/>
            <p:nvPr/>
          </p:nvSpPr>
          <p:spPr>
            <a:xfrm>
              <a:off x="174802" y="6070823"/>
              <a:ext cx="1921595" cy="276999"/>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rgbClr val="17375E"/>
                  </a:solidFill>
                </a:rPr>
                <a:t>従業員処遇と労働環境の向上</a:t>
              </a:r>
              <a:endParaRPr kumimoji="1" lang="ja-JP" altLang="en-US" sz="1000" b="1" dirty="0">
                <a:solidFill>
                  <a:srgbClr val="17375E"/>
                </a:solidFill>
              </a:endParaRPr>
            </a:p>
          </p:txBody>
        </p:sp>
      </p:grpSp>
      <p:grpSp>
        <p:nvGrpSpPr>
          <p:cNvPr id="8" name="グループ化 7">
            <a:extLst>
              <a:ext uri="{FF2B5EF4-FFF2-40B4-BE49-F238E27FC236}">
                <a16:creationId xmlns:a16="http://schemas.microsoft.com/office/drawing/2014/main" id="{88C4A475-0667-48F8-9F46-4866BEDE0AB3}"/>
              </a:ext>
            </a:extLst>
          </p:cNvPr>
          <p:cNvGrpSpPr/>
          <p:nvPr/>
        </p:nvGrpSpPr>
        <p:grpSpPr>
          <a:xfrm>
            <a:off x="2468904" y="6089873"/>
            <a:ext cx="1921595" cy="276999"/>
            <a:chOff x="2459563" y="6070823"/>
            <a:chExt cx="1921595" cy="276999"/>
          </a:xfrm>
        </p:grpSpPr>
        <p:sp>
          <p:nvSpPr>
            <p:cNvPr id="129" name="正方形/長方形 128">
              <a:extLst>
                <a:ext uri="{FF2B5EF4-FFF2-40B4-BE49-F238E27FC236}">
                  <a16:creationId xmlns:a16="http://schemas.microsoft.com/office/drawing/2014/main" id="{3CFBFA2A-E271-44D2-9B14-71BFA6445913}"/>
                </a:ext>
              </a:extLst>
            </p:cNvPr>
            <p:cNvSpPr/>
            <p:nvPr/>
          </p:nvSpPr>
          <p:spPr>
            <a:xfrm>
              <a:off x="2513444" y="6248828"/>
              <a:ext cx="1813833" cy="4571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四角形: 角を丸くする 42">
              <a:extLst>
                <a:ext uri="{FF2B5EF4-FFF2-40B4-BE49-F238E27FC236}">
                  <a16:creationId xmlns:a16="http://schemas.microsoft.com/office/drawing/2014/main" id="{4D111646-AD57-4CA6-859A-EE198D6B1635}"/>
                </a:ext>
              </a:extLst>
            </p:cNvPr>
            <p:cNvSpPr/>
            <p:nvPr/>
          </p:nvSpPr>
          <p:spPr>
            <a:xfrm>
              <a:off x="2459563" y="6070823"/>
              <a:ext cx="1921595" cy="276999"/>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rgbClr val="17375E"/>
                  </a:solidFill>
                </a:rPr>
                <a:t>売上の拡大</a:t>
              </a:r>
              <a:endParaRPr kumimoji="1" lang="ja-JP" altLang="en-US" sz="1000" b="1" dirty="0">
                <a:solidFill>
                  <a:srgbClr val="17375E"/>
                </a:solidFill>
              </a:endParaRPr>
            </a:p>
          </p:txBody>
        </p:sp>
      </p:grpSp>
      <p:grpSp>
        <p:nvGrpSpPr>
          <p:cNvPr id="9" name="グループ化 8">
            <a:extLst>
              <a:ext uri="{FF2B5EF4-FFF2-40B4-BE49-F238E27FC236}">
                <a16:creationId xmlns:a16="http://schemas.microsoft.com/office/drawing/2014/main" id="{91C44DD9-5D33-41EA-8A8E-1BFD82479DF3}"/>
              </a:ext>
            </a:extLst>
          </p:cNvPr>
          <p:cNvGrpSpPr/>
          <p:nvPr/>
        </p:nvGrpSpPr>
        <p:grpSpPr>
          <a:xfrm>
            <a:off x="4763005" y="6089873"/>
            <a:ext cx="1921595" cy="276999"/>
            <a:chOff x="4763005" y="6070823"/>
            <a:chExt cx="1921595" cy="276999"/>
          </a:xfrm>
        </p:grpSpPr>
        <p:sp>
          <p:nvSpPr>
            <p:cNvPr id="130" name="正方形/長方形 129">
              <a:extLst>
                <a:ext uri="{FF2B5EF4-FFF2-40B4-BE49-F238E27FC236}">
                  <a16:creationId xmlns:a16="http://schemas.microsoft.com/office/drawing/2014/main" id="{06F2F7F9-2192-47E9-A40E-49D27AA2929E}"/>
                </a:ext>
              </a:extLst>
            </p:cNvPr>
            <p:cNvSpPr/>
            <p:nvPr/>
          </p:nvSpPr>
          <p:spPr>
            <a:xfrm>
              <a:off x="4816886" y="6241768"/>
              <a:ext cx="1813833" cy="4571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四角形: 角を丸くする 43">
              <a:extLst>
                <a:ext uri="{FF2B5EF4-FFF2-40B4-BE49-F238E27FC236}">
                  <a16:creationId xmlns:a16="http://schemas.microsoft.com/office/drawing/2014/main" id="{375A0CCE-51DC-404E-9771-A3B8D10915BE}"/>
                </a:ext>
              </a:extLst>
            </p:cNvPr>
            <p:cNvSpPr/>
            <p:nvPr/>
          </p:nvSpPr>
          <p:spPr>
            <a:xfrm>
              <a:off x="4763005" y="6070823"/>
              <a:ext cx="1921595" cy="276999"/>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rgbClr val="17375E"/>
                  </a:solidFill>
                </a:rPr>
                <a:t>収益構造の改善</a:t>
              </a:r>
              <a:endParaRPr kumimoji="1" lang="ja-JP" altLang="en-US" sz="1000" b="1" dirty="0">
                <a:solidFill>
                  <a:srgbClr val="17375E"/>
                </a:solidFill>
              </a:endParaRPr>
            </a:p>
          </p:txBody>
        </p:sp>
      </p:grpSp>
      <p:sp>
        <p:nvSpPr>
          <p:cNvPr id="22" name="正方形/長方形 21">
            <a:extLst>
              <a:ext uri="{FF2B5EF4-FFF2-40B4-BE49-F238E27FC236}">
                <a16:creationId xmlns:a16="http://schemas.microsoft.com/office/drawing/2014/main" id="{F7D45FEB-BF6D-4E06-91EC-6946FC45905B}"/>
              </a:ext>
            </a:extLst>
          </p:cNvPr>
          <p:cNvSpPr/>
          <p:nvPr/>
        </p:nvSpPr>
        <p:spPr>
          <a:xfrm>
            <a:off x="30214" y="8467953"/>
            <a:ext cx="6800709" cy="369332"/>
          </a:xfrm>
          <a:prstGeom prst="rect">
            <a:avLst/>
          </a:prstGeom>
        </p:spPr>
        <p:txBody>
          <a:bodyPr wrap="square">
            <a:spAutoFit/>
          </a:bodyPr>
          <a:lstStyle/>
          <a:p>
            <a:pPr algn="ctr"/>
            <a:r>
              <a:rPr lang="ja-JP" altLang="en-US" sz="900" dirty="0">
                <a:solidFill>
                  <a:srgbClr val="C00000"/>
                </a:solidFill>
              </a:rPr>
              <a:t>ものづくり補助金・</a:t>
            </a:r>
            <a:r>
              <a:rPr lang="en-US" altLang="ja-JP" sz="900" dirty="0">
                <a:solidFill>
                  <a:srgbClr val="C00000"/>
                </a:solidFill>
              </a:rPr>
              <a:t>IT</a:t>
            </a:r>
            <a:r>
              <a:rPr lang="ja-JP" altLang="en-US" sz="900" dirty="0">
                <a:solidFill>
                  <a:srgbClr val="C00000"/>
                </a:solidFill>
              </a:rPr>
              <a:t>導入補助金・キャリアアップ助成金（社会保険適用時処遇改善コース）など賃上げや社会保険適用に伴う</a:t>
            </a:r>
            <a:endParaRPr lang="en-US" altLang="ja-JP" sz="900" dirty="0">
              <a:solidFill>
                <a:srgbClr val="C00000"/>
              </a:solidFill>
            </a:endParaRPr>
          </a:p>
          <a:p>
            <a:pPr algn="ctr"/>
            <a:r>
              <a:rPr lang="ja-JP" altLang="en-US" sz="900" dirty="0">
                <a:solidFill>
                  <a:srgbClr val="C00000"/>
                </a:solidFill>
              </a:rPr>
              <a:t>負担を軽減する支援策は多数あります。自社の取り組み内容が対象となる支援制度の受給が漏れていないかを確認しましょう！</a:t>
            </a:r>
          </a:p>
        </p:txBody>
      </p:sp>
      <p:sp>
        <p:nvSpPr>
          <p:cNvPr id="92" name="正方形/長方形 91">
            <a:extLst>
              <a:ext uri="{FF2B5EF4-FFF2-40B4-BE49-F238E27FC236}">
                <a16:creationId xmlns:a16="http://schemas.microsoft.com/office/drawing/2014/main" id="{A2DE8642-7812-4949-98A3-C30093A86798}"/>
              </a:ext>
            </a:extLst>
          </p:cNvPr>
          <p:cNvSpPr/>
          <p:nvPr/>
        </p:nvSpPr>
        <p:spPr>
          <a:xfrm>
            <a:off x="3683700" y="3919391"/>
            <a:ext cx="1450800" cy="205679"/>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700" dirty="0">
                <a:solidFill>
                  <a:schemeClr val="bg1"/>
                </a:solidFill>
              </a:rPr>
              <a:t>教育訓練増</a:t>
            </a:r>
            <a:r>
              <a:rPr lang="en-US" altLang="zh-TW" sz="700" dirty="0">
                <a:solidFill>
                  <a:schemeClr val="bg1"/>
                </a:solidFill>
              </a:rPr>
              <a:t>(</a:t>
            </a:r>
            <a:r>
              <a:rPr lang="zh-TW" altLang="en-US" sz="700" dirty="0">
                <a:solidFill>
                  <a:schemeClr val="bg1"/>
                </a:solidFill>
              </a:rPr>
              <a:t>要件緩和</a:t>
            </a:r>
            <a:r>
              <a:rPr lang="en-US" altLang="zh-TW" sz="700" dirty="0">
                <a:solidFill>
                  <a:schemeClr val="bg1"/>
                </a:solidFill>
              </a:rPr>
              <a:t>)</a:t>
            </a:r>
            <a:r>
              <a:rPr lang="zh-TW" altLang="en-US" sz="700" dirty="0">
                <a:solidFill>
                  <a:schemeClr val="bg1"/>
                </a:solidFill>
              </a:rPr>
              <a:t>＋</a:t>
            </a:r>
            <a:r>
              <a:rPr lang="en-US" altLang="zh-TW" sz="700" dirty="0">
                <a:solidFill>
                  <a:schemeClr val="bg1"/>
                </a:solidFill>
              </a:rPr>
              <a:t>5</a:t>
            </a:r>
            <a:r>
              <a:rPr lang="zh-TW" altLang="en-US" sz="700" dirty="0">
                <a:solidFill>
                  <a:schemeClr val="bg1"/>
                </a:solidFill>
              </a:rPr>
              <a:t>％</a:t>
            </a:r>
          </a:p>
        </p:txBody>
      </p:sp>
      <p:sp>
        <p:nvSpPr>
          <p:cNvPr id="77" name="正方形/長方形 76">
            <a:extLst>
              <a:ext uri="{FF2B5EF4-FFF2-40B4-BE49-F238E27FC236}">
                <a16:creationId xmlns:a16="http://schemas.microsoft.com/office/drawing/2014/main" id="{370656AE-A964-44FB-9F24-A5BC06AE47EE}"/>
              </a:ext>
            </a:extLst>
          </p:cNvPr>
          <p:cNvSpPr/>
          <p:nvPr/>
        </p:nvSpPr>
        <p:spPr>
          <a:xfrm>
            <a:off x="370649" y="3943356"/>
            <a:ext cx="1450800" cy="205679"/>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700" dirty="0">
                <a:solidFill>
                  <a:schemeClr val="bg1"/>
                </a:solidFill>
              </a:rPr>
              <a:t>教育訓練増</a:t>
            </a:r>
            <a:r>
              <a:rPr lang="en-US" altLang="zh-TW" sz="700" dirty="0">
                <a:solidFill>
                  <a:schemeClr val="bg1"/>
                </a:solidFill>
              </a:rPr>
              <a:t>(</a:t>
            </a:r>
            <a:r>
              <a:rPr lang="zh-TW" altLang="en-US" sz="700" dirty="0">
                <a:solidFill>
                  <a:schemeClr val="bg1"/>
                </a:solidFill>
              </a:rPr>
              <a:t>要件緩和</a:t>
            </a:r>
            <a:r>
              <a:rPr lang="en-US" altLang="zh-TW" sz="700" dirty="0">
                <a:solidFill>
                  <a:schemeClr val="bg1"/>
                </a:solidFill>
              </a:rPr>
              <a:t>)</a:t>
            </a:r>
            <a:r>
              <a:rPr lang="zh-TW" altLang="en-US" sz="700" b="1" dirty="0">
                <a:solidFill>
                  <a:schemeClr val="bg1"/>
                </a:solidFill>
              </a:rPr>
              <a:t>＋</a:t>
            </a:r>
            <a:r>
              <a:rPr lang="en-US" altLang="zh-TW" sz="700" b="1" dirty="0">
                <a:solidFill>
                  <a:schemeClr val="bg1"/>
                </a:solidFill>
              </a:rPr>
              <a:t>10</a:t>
            </a:r>
            <a:r>
              <a:rPr lang="zh-TW" altLang="en-US" sz="700" b="1" dirty="0">
                <a:solidFill>
                  <a:schemeClr val="bg1"/>
                </a:solidFill>
              </a:rPr>
              <a:t>％</a:t>
            </a:r>
          </a:p>
        </p:txBody>
      </p:sp>
      <p:sp>
        <p:nvSpPr>
          <p:cNvPr id="104" name="吹き出し: 角を丸めた四角形 103">
            <a:extLst>
              <a:ext uri="{FF2B5EF4-FFF2-40B4-BE49-F238E27FC236}">
                <a16:creationId xmlns:a16="http://schemas.microsoft.com/office/drawing/2014/main" id="{9E3B2187-D99D-46E1-B4BE-2D19DD881430}"/>
              </a:ext>
            </a:extLst>
          </p:cNvPr>
          <p:cNvSpPr/>
          <p:nvPr/>
        </p:nvSpPr>
        <p:spPr>
          <a:xfrm>
            <a:off x="1200393" y="4206517"/>
            <a:ext cx="897496" cy="257756"/>
          </a:xfrm>
          <a:prstGeom prst="wedgeRoundRectCallout">
            <a:avLst>
              <a:gd name="adj1" fmla="val -31594"/>
              <a:gd name="adj2" fmla="val -84954"/>
              <a:gd name="adj3" fmla="val 16667"/>
            </a:avLst>
          </a:prstGeom>
          <a:solidFill>
            <a:schemeClr val="bg1"/>
          </a:solid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 dirty="0">
                <a:solidFill>
                  <a:schemeClr val="tx1"/>
                </a:solidFill>
                <a:latin typeface="+mn-ea"/>
              </a:rPr>
              <a:t>人材投資への</a:t>
            </a:r>
            <a:endParaRPr kumimoji="1" lang="en-US" altLang="ja-JP" sz="600" dirty="0">
              <a:solidFill>
                <a:schemeClr val="tx1"/>
              </a:solidFill>
              <a:latin typeface="+mn-ea"/>
            </a:endParaRPr>
          </a:p>
          <a:p>
            <a:pPr algn="ctr"/>
            <a:r>
              <a:rPr kumimoji="1" lang="ja-JP" altLang="en-US" sz="600" dirty="0">
                <a:solidFill>
                  <a:schemeClr val="tx1"/>
                </a:solidFill>
                <a:latin typeface="+mn-ea"/>
              </a:rPr>
              <a:t>インセンティブ</a:t>
            </a:r>
          </a:p>
        </p:txBody>
      </p:sp>
    </p:spTree>
    <p:extLst>
      <p:ext uri="{BB962C8B-B14F-4D97-AF65-F5344CB8AC3E}">
        <p14:creationId xmlns:p14="http://schemas.microsoft.com/office/powerpoint/2010/main" val="14254606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4">
      <a:majorFont>
        <a:latin typeface="BIZ UDPゴシック"/>
        <a:ea typeface="BIZ UDPゴシック"/>
        <a:cs typeface=""/>
      </a:majorFont>
      <a:minorFont>
        <a:latin typeface="BIZ UDPゴシック"/>
        <a:ea typeface="BIZ UDP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ln>
          <a:solidFill>
            <a:srgbClr val="FF5050"/>
          </a:solidFill>
        </a:ln>
      </a:spPr>
      <a:bodyPr wrap="square" rtlCol="0">
        <a:spAutoFit/>
      </a:bodyPr>
      <a:lstStyle>
        <a:defPPr algn="ctr">
          <a:spcAft>
            <a:spcPts val="300"/>
          </a:spcAft>
          <a:defRPr sz="900" dirty="0" smtClean="0">
            <a:solidFill>
              <a:schemeClr val="tx1">
                <a:lumMod val="75000"/>
                <a:lumOff val="25000"/>
              </a:schemeClr>
            </a:solidFill>
            <a:latin typeface="BIZ UDPゴシック" panose="020B0400000000000000" pitchFamily="50" charset="-128"/>
            <a:ea typeface="BIZ UDPゴシック" panose="020B0400000000000000"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31059</TotalTime>
  <Words>1012</Words>
  <Application>Microsoft Office PowerPoint</Application>
  <PresentationFormat>A4 210 x 297 mm</PresentationFormat>
  <Paragraphs>83</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BIZ UDPゴシック</vt:lpstr>
      <vt:lpstr>HGPｺﾞｼｯｸM</vt:lpstr>
      <vt:lpstr>HGP創英角ｺﾞｼｯｸUB</vt:lpstr>
      <vt:lpstr>HGSｺﾞｼｯｸE</vt:lpstr>
      <vt:lpstr>Arial</vt:lpstr>
      <vt:lpstr>Calibri</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Fujimoto Hidetoshi</dc:creator>
  <cp:lastModifiedBy>tom tom</cp:lastModifiedBy>
  <cp:revision>1420</cp:revision>
  <cp:lastPrinted>2024-05-13T02:54:06Z</cp:lastPrinted>
  <dcterms:created xsi:type="dcterms:W3CDTF">2013-10-09T03:14:53Z</dcterms:created>
  <dcterms:modified xsi:type="dcterms:W3CDTF">2024-05-13T02:54:07Z</dcterms:modified>
</cp:coreProperties>
</file>